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notesSlides/notesSlide3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Default Extension="emf" ContentType="image/x-emf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44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4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Default Extension="vml" ContentType="application/vnd.openxmlformats-officedocument.vmlDrawing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Default Extension="xls" ContentType="application/vnd.ms-exce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74" r:id="rId1"/>
  </p:sldMasterIdLst>
  <p:notesMasterIdLst>
    <p:notesMasterId r:id="rId46"/>
  </p:notesMasterIdLst>
  <p:handoutMasterIdLst>
    <p:handoutMasterId r:id="rId47"/>
  </p:handoutMasterIdLst>
  <p:sldIdLst>
    <p:sldId id="331" r:id="rId2"/>
    <p:sldId id="338" r:id="rId3"/>
    <p:sldId id="334" r:id="rId4"/>
    <p:sldId id="336" r:id="rId5"/>
    <p:sldId id="337" r:id="rId6"/>
    <p:sldId id="345" r:id="rId7"/>
    <p:sldId id="313" r:id="rId8"/>
    <p:sldId id="314" r:id="rId9"/>
    <p:sldId id="315" r:id="rId10"/>
    <p:sldId id="316" r:id="rId11"/>
    <p:sldId id="317" r:id="rId12"/>
    <p:sldId id="318" r:id="rId13"/>
    <p:sldId id="319" r:id="rId14"/>
    <p:sldId id="320" r:id="rId15"/>
    <p:sldId id="321" r:id="rId16"/>
    <p:sldId id="346" r:id="rId17"/>
    <p:sldId id="342" r:id="rId18"/>
    <p:sldId id="343" r:id="rId19"/>
    <p:sldId id="344" r:id="rId20"/>
    <p:sldId id="322" r:id="rId21"/>
    <p:sldId id="323" r:id="rId22"/>
    <p:sldId id="327" r:id="rId23"/>
    <p:sldId id="257" r:id="rId24"/>
    <p:sldId id="258" r:id="rId25"/>
    <p:sldId id="285" r:id="rId26"/>
    <p:sldId id="261" r:id="rId27"/>
    <p:sldId id="262" r:id="rId28"/>
    <p:sldId id="288" r:id="rId29"/>
    <p:sldId id="279" r:id="rId30"/>
    <p:sldId id="265" r:id="rId31"/>
    <p:sldId id="289" r:id="rId32"/>
    <p:sldId id="266" r:id="rId33"/>
    <p:sldId id="267" r:id="rId34"/>
    <p:sldId id="308" r:id="rId35"/>
    <p:sldId id="268" r:id="rId36"/>
    <p:sldId id="293" r:id="rId37"/>
    <p:sldId id="305" r:id="rId38"/>
    <p:sldId id="271" r:id="rId39"/>
    <p:sldId id="307" r:id="rId40"/>
    <p:sldId id="275" r:id="rId41"/>
    <p:sldId id="276" r:id="rId42"/>
    <p:sldId id="330" r:id="rId43"/>
    <p:sldId id="329" r:id="rId44"/>
    <p:sldId id="284" r:id="rId45"/>
  </p:sldIdLst>
  <p:sldSz cx="9144000" cy="6858000" type="screen4x3"/>
  <p:notesSz cx="6851650" cy="9710738"/>
  <p:defaultTextStyle>
    <a:defPPr>
      <a:defRPr lang="es-ES_tradnl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  <a:srgbClr val="008080"/>
    <a:srgbClr val="00CC99"/>
    <a:srgbClr val="000099"/>
    <a:srgbClr val="FFFF66"/>
    <a:srgbClr val="0000CC"/>
    <a:srgbClr val="FF0000"/>
    <a:srgbClr val="99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583" autoAdjust="0"/>
    <p:restoredTop sz="90929"/>
  </p:normalViewPr>
  <p:slideViewPr>
    <p:cSldViewPr>
      <p:cViewPr varScale="1">
        <p:scale>
          <a:sx n="40" d="100"/>
          <a:sy n="40" d="100"/>
        </p:scale>
        <p:origin x="-811" y="-8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7051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handoutMaster" Target="handoutMasters/handout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6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74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559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s-ES_tradnl" dirty="0"/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65563" y="0"/>
            <a:ext cx="29559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s-ES_tradnl" dirty="0"/>
          </a:p>
        </p:txBody>
      </p:sp>
      <p:sp>
        <p:nvSpPr>
          <p:cNvPr id="3174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228138"/>
            <a:ext cx="295592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s-ES_tradnl" dirty="0"/>
          </a:p>
        </p:txBody>
      </p:sp>
      <p:sp>
        <p:nvSpPr>
          <p:cNvPr id="3174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65563" y="9228138"/>
            <a:ext cx="295592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ADDC0548-462A-42F5-B5BA-8D0C360C6930}" type="slidenum">
              <a:rPr lang="es-ES_tradnl"/>
              <a:pPr/>
              <a:t>‹Nº›</a:t>
            </a:fld>
            <a:endParaRPr lang="es-ES_tradnl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68625" cy="4857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PE" dirty="0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1438" y="0"/>
            <a:ext cx="2968625" cy="4857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D914AF-1E88-4445-B4D7-3DAAA45B0EE0}" type="datetimeFigureOut">
              <a:rPr lang="es-PE" smtClean="0"/>
              <a:pPr/>
              <a:t>01/02/2012</a:t>
            </a:fld>
            <a:endParaRPr lang="es-PE" dirty="0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998538" y="728663"/>
            <a:ext cx="4854575" cy="36417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PE" dirty="0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613275"/>
            <a:ext cx="5480050" cy="4368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9223375"/>
            <a:ext cx="2968625" cy="4857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PE" dirty="0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1438" y="9223375"/>
            <a:ext cx="2968625" cy="4857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7D8DE3-6F48-4521-89B9-AA9F9D1BBB81}" type="slidenum">
              <a:rPr lang="es-PE" smtClean="0"/>
              <a:pPr/>
              <a:t>‹Nº›</a:t>
            </a:fld>
            <a:endParaRPr lang="es-PE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PE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7D8DE3-6F48-4521-89B9-AA9F9D1BBB81}" type="slidenum">
              <a:rPr lang="es-PE" smtClean="0"/>
              <a:pPr/>
              <a:t>1</a:t>
            </a:fld>
            <a:endParaRPr lang="es-PE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PE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7D8DE3-6F48-4521-89B9-AA9F9D1BBB81}" type="slidenum">
              <a:rPr lang="es-PE" smtClean="0"/>
              <a:pPr/>
              <a:t>10</a:t>
            </a:fld>
            <a:endParaRPr lang="es-PE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PE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7D8DE3-6F48-4521-89B9-AA9F9D1BBB81}" type="slidenum">
              <a:rPr lang="es-PE" smtClean="0"/>
              <a:pPr/>
              <a:t>11</a:t>
            </a:fld>
            <a:endParaRPr lang="es-PE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PE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7D8DE3-6F48-4521-89B9-AA9F9D1BBB81}" type="slidenum">
              <a:rPr lang="es-PE" smtClean="0"/>
              <a:pPr/>
              <a:t>12</a:t>
            </a:fld>
            <a:endParaRPr lang="es-PE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PE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7D8DE3-6F48-4521-89B9-AA9F9D1BBB81}" type="slidenum">
              <a:rPr lang="es-PE" smtClean="0"/>
              <a:pPr/>
              <a:t>13</a:t>
            </a:fld>
            <a:endParaRPr lang="es-PE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PE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7D8DE3-6F48-4521-89B9-AA9F9D1BBB81}" type="slidenum">
              <a:rPr lang="es-PE" smtClean="0"/>
              <a:pPr/>
              <a:t>14</a:t>
            </a:fld>
            <a:endParaRPr lang="es-PE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PE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7D8DE3-6F48-4521-89B9-AA9F9D1BBB81}" type="slidenum">
              <a:rPr lang="es-PE" smtClean="0"/>
              <a:pPr/>
              <a:t>15</a:t>
            </a:fld>
            <a:endParaRPr lang="es-PE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PE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6AC863-2E39-4083-B1BD-CEA46DDE55A4}" type="slidenum">
              <a:rPr lang="es-ES_tradnl" smtClean="0"/>
              <a:pPr/>
              <a:t>16</a:t>
            </a:fld>
            <a:endParaRPr lang="es-ES_tradnl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PE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6BAF66-FBE0-486D-B697-67732A1A91B0}" type="slidenum">
              <a:rPr lang="es-ES_tradnl" smtClean="0"/>
              <a:pPr/>
              <a:t>17</a:t>
            </a:fld>
            <a:endParaRPr lang="es-ES_tradnl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PE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6BAF66-FBE0-486D-B697-67732A1A91B0}" type="slidenum">
              <a:rPr lang="es-ES_tradnl" smtClean="0"/>
              <a:pPr/>
              <a:t>18</a:t>
            </a:fld>
            <a:endParaRPr lang="es-ES_tradnl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PE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6BAF66-FBE0-486D-B697-67732A1A91B0}" type="slidenum">
              <a:rPr lang="es-ES_tradnl" smtClean="0"/>
              <a:pPr/>
              <a:t>19</a:t>
            </a:fld>
            <a:endParaRPr lang="es-ES_tradnl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PE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7D8DE3-6F48-4521-89B9-AA9F9D1BBB81}" type="slidenum">
              <a:rPr lang="es-PE" smtClean="0"/>
              <a:pPr/>
              <a:t>2</a:t>
            </a:fld>
            <a:endParaRPr lang="es-PE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PE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7D8DE3-6F48-4521-89B9-AA9F9D1BBB81}" type="slidenum">
              <a:rPr lang="es-PE" smtClean="0"/>
              <a:pPr/>
              <a:t>20</a:t>
            </a:fld>
            <a:endParaRPr lang="es-PE"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PE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7D8DE3-6F48-4521-89B9-AA9F9D1BBB81}" type="slidenum">
              <a:rPr lang="es-PE" smtClean="0"/>
              <a:pPr/>
              <a:t>21</a:t>
            </a:fld>
            <a:endParaRPr lang="es-PE"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PE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7D8DE3-6F48-4521-89B9-AA9F9D1BBB81}" type="slidenum">
              <a:rPr lang="es-PE" smtClean="0"/>
              <a:pPr/>
              <a:t>22</a:t>
            </a:fld>
            <a:endParaRPr lang="es-PE"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PE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7D8DE3-6F48-4521-89B9-AA9F9D1BBB81}" type="slidenum">
              <a:rPr lang="es-PE" smtClean="0"/>
              <a:pPr/>
              <a:t>23</a:t>
            </a:fld>
            <a:endParaRPr lang="es-PE" dirty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PE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7D8DE3-6F48-4521-89B9-AA9F9D1BBB81}" type="slidenum">
              <a:rPr lang="es-PE" smtClean="0"/>
              <a:pPr/>
              <a:t>24</a:t>
            </a:fld>
            <a:endParaRPr lang="es-PE" dirty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PE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7D8DE3-6F48-4521-89B9-AA9F9D1BBB81}" type="slidenum">
              <a:rPr lang="es-PE" smtClean="0"/>
              <a:pPr/>
              <a:t>25</a:t>
            </a:fld>
            <a:endParaRPr lang="es-PE" dirty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PE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7D8DE3-6F48-4521-89B9-AA9F9D1BBB81}" type="slidenum">
              <a:rPr lang="es-PE" smtClean="0"/>
              <a:pPr/>
              <a:t>26</a:t>
            </a:fld>
            <a:endParaRPr lang="es-PE" dirty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PE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7D8DE3-6F48-4521-89B9-AA9F9D1BBB81}" type="slidenum">
              <a:rPr lang="es-PE" smtClean="0"/>
              <a:pPr/>
              <a:t>27</a:t>
            </a:fld>
            <a:endParaRPr lang="es-PE" dirty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PE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7D8DE3-6F48-4521-89B9-AA9F9D1BBB81}" type="slidenum">
              <a:rPr lang="es-PE" smtClean="0"/>
              <a:pPr/>
              <a:t>28</a:t>
            </a:fld>
            <a:endParaRPr lang="es-PE" dirty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PE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7D8DE3-6F48-4521-89B9-AA9F9D1BBB81}" type="slidenum">
              <a:rPr lang="es-PE" smtClean="0"/>
              <a:pPr/>
              <a:t>29</a:t>
            </a:fld>
            <a:endParaRPr lang="es-PE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PE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1158F18-CA00-4FB5-A49B-94C32A4D4FD3}" type="slidenum">
              <a:rPr lang="es-ES" smtClean="0"/>
              <a:pPr>
                <a:defRPr/>
              </a:pPr>
              <a:t>3</a:t>
            </a:fld>
            <a:endParaRPr lang="es-ES" dirty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PE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7D8DE3-6F48-4521-89B9-AA9F9D1BBB81}" type="slidenum">
              <a:rPr lang="es-PE" smtClean="0"/>
              <a:pPr/>
              <a:t>30</a:t>
            </a:fld>
            <a:endParaRPr lang="es-PE" dirty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PE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7D8DE3-6F48-4521-89B9-AA9F9D1BBB81}" type="slidenum">
              <a:rPr lang="es-PE" smtClean="0"/>
              <a:pPr/>
              <a:t>31</a:t>
            </a:fld>
            <a:endParaRPr lang="es-PE" dirty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PE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7D8DE3-6F48-4521-89B9-AA9F9D1BBB81}" type="slidenum">
              <a:rPr lang="es-PE" smtClean="0"/>
              <a:pPr/>
              <a:t>32</a:t>
            </a:fld>
            <a:endParaRPr lang="es-PE" dirty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PE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7D8DE3-6F48-4521-89B9-AA9F9D1BBB81}" type="slidenum">
              <a:rPr lang="es-PE" smtClean="0"/>
              <a:pPr/>
              <a:t>33</a:t>
            </a:fld>
            <a:endParaRPr lang="es-PE" dirty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PE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7D8DE3-6F48-4521-89B9-AA9F9D1BBB81}" type="slidenum">
              <a:rPr lang="es-PE" smtClean="0"/>
              <a:pPr/>
              <a:t>34</a:t>
            </a:fld>
            <a:endParaRPr lang="es-PE" dirty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PE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7D8DE3-6F48-4521-89B9-AA9F9D1BBB81}" type="slidenum">
              <a:rPr lang="es-PE" smtClean="0"/>
              <a:pPr/>
              <a:t>35</a:t>
            </a:fld>
            <a:endParaRPr lang="es-PE" dirty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PE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7D8DE3-6F48-4521-89B9-AA9F9D1BBB81}" type="slidenum">
              <a:rPr lang="es-PE" smtClean="0"/>
              <a:pPr/>
              <a:t>36</a:t>
            </a:fld>
            <a:endParaRPr lang="es-PE" dirty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PE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7D8DE3-6F48-4521-89B9-AA9F9D1BBB81}" type="slidenum">
              <a:rPr lang="es-PE" smtClean="0"/>
              <a:pPr/>
              <a:t>37</a:t>
            </a:fld>
            <a:endParaRPr lang="es-PE" dirty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PE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7D8DE3-6F48-4521-89B9-AA9F9D1BBB81}" type="slidenum">
              <a:rPr lang="es-PE" smtClean="0"/>
              <a:pPr/>
              <a:t>38</a:t>
            </a:fld>
            <a:endParaRPr lang="es-PE" dirty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PE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7D8DE3-6F48-4521-89B9-AA9F9D1BBB81}" type="slidenum">
              <a:rPr lang="es-PE" smtClean="0"/>
              <a:pPr/>
              <a:t>39</a:t>
            </a:fld>
            <a:endParaRPr lang="es-PE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4DB2157-C8C8-41ED-B578-BC787BEC9F63}" type="slidenum">
              <a:rPr lang="es-ES">
                <a:latin typeface="Arial" pitchFamily="34" charset="0"/>
                <a:ea typeface="ＭＳ Ｐゴシック" pitchFamily="34" charset="-128"/>
              </a:rPr>
              <a:pPr/>
              <a:t>4</a:t>
            </a:fld>
            <a:endParaRPr lang="es-ES" dirty="0"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00125" y="728663"/>
            <a:ext cx="4854575" cy="3641725"/>
          </a:xfrm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ES_tradnl" dirty="0" smtClean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PE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7D8DE3-6F48-4521-89B9-AA9F9D1BBB81}" type="slidenum">
              <a:rPr lang="es-PE" smtClean="0"/>
              <a:pPr/>
              <a:t>40</a:t>
            </a:fld>
            <a:endParaRPr lang="es-PE" dirty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PE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7D8DE3-6F48-4521-89B9-AA9F9D1BBB81}" type="slidenum">
              <a:rPr lang="es-PE" smtClean="0"/>
              <a:pPr/>
              <a:t>41</a:t>
            </a:fld>
            <a:endParaRPr lang="es-PE" dirty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PE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7D8DE3-6F48-4521-89B9-AA9F9D1BBB81}" type="slidenum">
              <a:rPr lang="es-PE" smtClean="0"/>
              <a:pPr/>
              <a:t>42</a:t>
            </a:fld>
            <a:endParaRPr lang="es-PE" dirty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PE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7D8DE3-6F48-4521-89B9-AA9F9D1BBB81}" type="slidenum">
              <a:rPr lang="es-PE" smtClean="0"/>
              <a:pPr/>
              <a:t>43</a:t>
            </a:fld>
            <a:endParaRPr lang="es-PE" dirty="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PE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7D8DE3-6F48-4521-89B9-AA9F9D1BBB81}" type="slidenum">
              <a:rPr lang="es-PE" smtClean="0"/>
              <a:pPr/>
              <a:t>44</a:t>
            </a:fld>
            <a:endParaRPr lang="es-PE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789A11B-F84C-4E34-B49E-C94177F02E56}" type="slidenum">
              <a:rPr lang="es-ES">
                <a:latin typeface="Arial" pitchFamily="34" charset="0"/>
                <a:ea typeface="ＭＳ Ｐゴシック" pitchFamily="34" charset="-128"/>
              </a:rPr>
              <a:pPr/>
              <a:t>5</a:t>
            </a:fld>
            <a:endParaRPr lang="es-ES" dirty="0"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00125" y="728663"/>
            <a:ext cx="4854575" cy="3641725"/>
          </a:xfrm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ES_tradnl" dirty="0" smtClean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PE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6BAF66-FBE0-486D-B697-67732A1A91B0}" type="slidenum">
              <a:rPr lang="es-ES_tradnl" smtClean="0"/>
              <a:pPr/>
              <a:t>6</a:t>
            </a:fld>
            <a:endParaRPr lang="es-ES_tradnl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PE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7D8DE3-6F48-4521-89B9-AA9F9D1BBB81}" type="slidenum">
              <a:rPr lang="es-PE" smtClean="0"/>
              <a:pPr/>
              <a:t>7</a:t>
            </a:fld>
            <a:endParaRPr lang="es-PE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PE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7D8DE3-6F48-4521-89B9-AA9F9D1BBB81}" type="slidenum">
              <a:rPr lang="es-PE" smtClean="0"/>
              <a:pPr/>
              <a:t>8</a:t>
            </a:fld>
            <a:endParaRPr lang="es-PE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PE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7D8DE3-6F48-4521-89B9-AA9F9D1BBB81}" type="slidenum">
              <a:rPr lang="es-PE" smtClean="0"/>
              <a:pPr/>
              <a:t>9</a:t>
            </a:fld>
            <a:endParaRPr lang="es-PE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13 Título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22" name="21 Subtítulo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s-ES" smtClean="0"/>
              <a:t>Haga clic para modificar el estilo de subtítulo del patrón</a:t>
            </a:r>
            <a:endParaRPr kumimoji="0" lang="en-U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es-ES_tradnl" dirty="0"/>
          </a:p>
        </p:txBody>
      </p:sp>
      <p:sp>
        <p:nvSpPr>
          <p:cNvPr id="20" name="19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ES_tradnl" dirty="0"/>
          </a:p>
        </p:txBody>
      </p:sp>
      <p:sp>
        <p:nvSpPr>
          <p:cNvPr id="10" name="9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3C90FB7-E011-4680-9637-C027D9C49618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8" name="7 Elipse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9" name="8 Elipse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es-ES_tradnl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ES_tradnl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67DEAEA-1A30-4E69-950D-437C0262405A}" type="slidenum">
              <a:rPr lang="es-ES_tradnl" smtClean="0"/>
              <a:pPr/>
              <a:t>‹Nº›</a:t>
            </a:fld>
            <a:endParaRPr lang="es-ES_tradnl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es-ES_tradnl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ES_tradnl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7771FC6-C5AB-4670-B357-9C2DD984F328}" type="slidenum">
              <a:rPr lang="es-ES_tradnl" smtClean="0"/>
              <a:pPr/>
              <a:t>‹Nº›</a:t>
            </a:fld>
            <a:endParaRPr lang="es-ES_tradnl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ítulo, imágenes prediseñadas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2 Marcador de imágenes prediseñadas"/>
          <p:cNvSpPr>
            <a:spLocks noGrp="1"/>
          </p:cNvSpPr>
          <p:nvPr>
            <p:ph type="clipArt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endParaRPr lang="es-PE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s-ES_tradnl" dirty="0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s-ES_tradnl" dirty="0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766BE9BF-1D7D-4B8D-8D50-12EE3A083057}" type="slidenum">
              <a:rPr lang="es-ES_tradnl"/>
              <a:pPr/>
              <a:t>‹Nº›</a:t>
            </a:fld>
            <a:endParaRPr lang="es-ES_tradnl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es-ES_tradnl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ES_tradnl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E1DDAA7-BF33-417F-A20F-F603E464AE3E}" type="slidenum">
              <a:rPr lang="es-ES_tradnl" smtClean="0"/>
              <a:pPr/>
              <a:t>‹Nº›</a:t>
            </a:fld>
            <a:endParaRPr lang="es-ES_tradnl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es-ES_tradnl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ES_tradnl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63BB864-402D-4696-AD77-92FFE920819D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10" name="9 Rectángulo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8" name="7 Elipse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9" name="8 Elipse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es-ES_tradnl" dirty="0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ES_tradnl" dirty="0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3DFE36A-DA04-4D36-9F66-9352060685D0}" type="slidenum">
              <a:rPr lang="es-ES_tradnl" smtClean="0"/>
              <a:pPr/>
              <a:t>‹Nº›</a:t>
            </a:fld>
            <a:endParaRPr lang="es-ES_tradnl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4 Marcador de contenido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es-ES_tradnl" dirty="0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ES_tradnl" dirty="0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A99A790-A81E-4820-BCFF-4FF3C3350EA7}" type="slidenum">
              <a:rPr lang="es-ES_tradnl" smtClean="0"/>
              <a:pPr/>
              <a:t>‹Nº›</a:t>
            </a:fld>
            <a:endParaRPr lang="es-ES_tradnl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es-ES_tradnl" dirty="0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ES_tradnl" dirty="0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8982147-1072-4172-9B89-17BB01F961A0}" type="slidenum">
              <a:rPr lang="es-ES_tradnl" smtClean="0"/>
              <a:pPr/>
              <a:t>‹Nº›</a:t>
            </a:fld>
            <a:endParaRPr lang="es-ES_tradnl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es-ES_tradnl" dirty="0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ES_tradn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2906E85-6147-4D61-947E-CA91A5A6CC8A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6" name="5 Rectángulo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es-ES_tradnl" dirty="0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ES_tradnl" dirty="0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F80CBA4-4CC7-4ACE-B4AE-ADFD9A669AD2}" type="slidenum">
              <a:rPr lang="es-ES_tradnl" smtClean="0"/>
              <a:pPr/>
              <a:t>‹Nº›</a:t>
            </a:fld>
            <a:endParaRPr lang="es-ES_tradnl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es-ES_tradnl" dirty="0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ES_tradnl" dirty="0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B537DEF-D520-40D9-980F-C3805F6E0FE8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8" name="7 Rectángulo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es-ES" dirty="0" smtClean="0"/>
              <a:t>Haga clic en el icono para agregar una imagen</a:t>
            </a:r>
            <a:endParaRPr kumimoji="0" lang="en-US" dirty="0"/>
          </a:p>
        </p:txBody>
      </p:sp>
      <p:sp>
        <p:nvSpPr>
          <p:cNvPr id="9" name="8 Proceso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0" name="9 Proceso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Circular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8" name="7 Elipse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1" name="10 Anillo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2" name="11 Rectángulo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5" name="4 Marcador de título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9" name="8 Marcador de texto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  <a:p>
            <a:pPr lvl="1" eaLnBrk="1" latinLnBrk="0" hangingPunct="1"/>
            <a:r>
              <a:rPr kumimoji="0" lang="es-ES" smtClean="0"/>
              <a:t>Segundo nivel</a:t>
            </a:r>
          </a:p>
          <a:p>
            <a:pPr lvl="2" eaLnBrk="1" latinLnBrk="0" hangingPunct="1"/>
            <a:r>
              <a:rPr kumimoji="0" lang="es-ES" smtClean="0"/>
              <a:t>Tercer nivel</a:t>
            </a:r>
          </a:p>
          <a:p>
            <a:pPr lvl="3" eaLnBrk="1" latinLnBrk="0" hangingPunct="1"/>
            <a:r>
              <a:rPr kumimoji="0" lang="es-ES" smtClean="0"/>
              <a:t>Cuarto nivel</a:t>
            </a:r>
          </a:p>
          <a:p>
            <a:pPr lvl="4" eaLnBrk="1" latinLnBrk="0" hangingPunct="1"/>
            <a:r>
              <a:rPr kumimoji="0" lang="es-ES" smtClean="0"/>
              <a:t>Quinto nivel</a:t>
            </a:r>
            <a:endParaRPr kumimoji="0" lang="en-US"/>
          </a:p>
        </p:txBody>
      </p:sp>
      <p:sp>
        <p:nvSpPr>
          <p:cNvPr id="24" name="23 Marcador de fecha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endParaRPr lang="es-ES_tradnl" dirty="0"/>
          </a:p>
        </p:txBody>
      </p:sp>
      <p:sp>
        <p:nvSpPr>
          <p:cNvPr id="10" name="9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es-ES_tradnl" dirty="0"/>
          </a:p>
        </p:txBody>
      </p:sp>
      <p:sp>
        <p:nvSpPr>
          <p:cNvPr id="22" name="21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B1488D9A-594D-46F5-8DC0-DFA36DB78F3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15" name="14 Rectángulo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Hoja_de_c_lculo_de_Microsoft_Office_Excel_97-20031.xls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12" Type="http://schemas.openxmlformats.org/officeDocument/2006/relationships/image" Target="../media/image4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11" Type="http://schemas.openxmlformats.org/officeDocument/2006/relationships/image" Target="../media/image43.jpeg"/><Relationship Id="rId5" Type="http://schemas.openxmlformats.org/officeDocument/2006/relationships/image" Target="../media/image37.jpeg"/><Relationship Id="rId10" Type="http://schemas.openxmlformats.org/officeDocument/2006/relationships/image" Target="../media/image42.jpeg"/><Relationship Id="rId4" Type="http://schemas.openxmlformats.org/officeDocument/2006/relationships/image" Target="../media/image36.jpeg"/><Relationship Id="rId9" Type="http://schemas.openxmlformats.org/officeDocument/2006/relationships/image" Target="../media/image4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jpeg"/><Relationship Id="rId4" Type="http://schemas.openxmlformats.org/officeDocument/2006/relationships/image" Target="../media/image5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7" Type="http://schemas.openxmlformats.org/officeDocument/2006/relationships/image" Target="../media/image65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oleObject" Target="../embeddings/oleObject1.bin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emf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0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9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72.png"/><Relationship Id="rId4" Type="http://schemas.openxmlformats.org/officeDocument/2006/relationships/oleObject" Target="../embeddings/oleObject2.bin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2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4" Type="http://schemas.openxmlformats.org/officeDocument/2006/relationships/oleObject" Target="../embeddings/oleObject3.bin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467544" y="2708920"/>
            <a:ext cx="8280920" cy="2192264"/>
          </a:xfrm>
        </p:spPr>
        <p:txBody>
          <a:bodyPr>
            <a:normAutofit/>
          </a:bodyPr>
          <a:lstStyle/>
          <a:p>
            <a:pPr algn="r"/>
            <a:r>
              <a:rPr lang="es-PE" sz="4000" dirty="0" smtClean="0">
                <a:latin typeface="Franklin Gothic Demi Cond" pitchFamily="34" charset="0"/>
                <a:cs typeface="Aharoni" pitchFamily="2" charset="-79"/>
              </a:rPr>
              <a:t>Programa de financiamiento para la Densificación en </a:t>
            </a:r>
            <a:br>
              <a:rPr lang="es-PE" sz="4000" dirty="0" smtClean="0">
                <a:latin typeface="Franklin Gothic Demi Cond" pitchFamily="34" charset="0"/>
                <a:cs typeface="Aharoni" pitchFamily="2" charset="-79"/>
              </a:rPr>
            </a:br>
            <a:r>
              <a:rPr lang="es-PE" sz="4000" dirty="0" smtClean="0">
                <a:latin typeface="Franklin Gothic Demi Cond" pitchFamily="34" charset="0"/>
                <a:cs typeface="Aharoni" pitchFamily="2" charset="-79"/>
              </a:rPr>
              <a:t>Villa El Salvador (Lima – Perú)</a:t>
            </a:r>
            <a:endParaRPr lang="es-PE" sz="4000" dirty="0">
              <a:latin typeface="Franklin Gothic Demi Cond" pitchFamily="34" charset="0"/>
              <a:cs typeface="Aharoni" pitchFamily="2" charset="-79"/>
            </a:endParaRPr>
          </a:p>
        </p:txBody>
      </p:sp>
      <p:pic>
        <p:nvPicPr>
          <p:cNvPr id="81922" name="Picture 2" descr="C:\Users\DESCO\Desktop\Expo Red Habitat\logo event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0"/>
            <a:ext cx="9144000" cy="2420888"/>
          </a:xfrm>
          <a:prstGeom prst="rect">
            <a:avLst/>
          </a:prstGeom>
          <a:noFill/>
        </p:spPr>
      </p:pic>
      <p:sp>
        <p:nvSpPr>
          <p:cNvPr id="5" name="4 Rectángulo"/>
          <p:cNvSpPr/>
          <p:nvPr/>
        </p:nvSpPr>
        <p:spPr>
          <a:xfrm>
            <a:off x="0" y="2276872"/>
            <a:ext cx="1187624" cy="45811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/>
          </a:p>
        </p:txBody>
      </p:sp>
      <p:pic>
        <p:nvPicPr>
          <p:cNvPr id="172034" name="Picture 2" descr="Advertisemen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53741" y="5877272"/>
            <a:ext cx="2220247" cy="7200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ext Box 2"/>
          <p:cNvSpPr txBox="1">
            <a:spLocks noChangeArrowheads="1"/>
          </p:cNvSpPr>
          <p:nvPr/>
        </p:nvSpPr>
        <p:spPr bwMode="auto">
          <a:xfrm>
            <a:off x="914400" y="76200"/>
            <a:ext cx="8229600" cy="97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</a:pPr>
            <a:r>
              <a:rPr lang="es-MX" sz="3600" b="1" dirty="0">
                <a:latin typeface="Arial Black" pitchFamily="34" charset="0"/>
              </a:rPr>
              <a:t>UN COMPONENTE MÁS PARA LA POLÍTICA DE VIVIENDA</a:t>
            </a:r>
            <a:endParaRPr lang="es-ES" sz="3600" b="1" dirty="0">
              <a:latin typeface="Arial Black" pitchFamily="34" charset="0"/>
            </a:endParaRPr>
          </a:p>
        </p:txBody>
      </p:sp>
      <p:sp>
        <p:nvSpPr>
          <p:cNvPr id="65539" name="Rectangle 3"/>
          <p:cNvSpPr>
            <a:spLocks noChangeArrowheads="1"/>
          </p:cNvSpPr>
          <p:nvPr/>
        </p:nvSpPr>
        <p:spPr bwMode="auto">
          <a:xfrm>
            <a:off x="6781800" y="2514600"/>
            <a:ext cx="2209800" cy="3657600"/>
          </a:xfrm>
          <a:prstGeom prst="rect">
            <a:avLst/>
          </a:prstGeom>
          <a:solidFill>
            <a:srgbClr val="FFFFCC"/>
          </a:solidFill>
          <a:ln w="19050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/>
          <a:lstStyle/>
          <a:p>
            <a:pPr>
              <a:spcBef>
                <a:spcPct val="50000"/>
              </a:spcBef>
            </a:pPr>
            <a:r>
              <a:rPr lang="es-PE" sz="1800" dirty="0">
                <a:solidFill>
                  <a:srgbClr val="CC0000"/>
                </a:solidFill>
                <a:latin typeface="Tahoma" pitchFamily="34" charset="0"/>
                <a:cs typeface="Times New Roman" pitchFamily="18" charset="0"/>
              </a:rPr>
              <a:t>A pesar de la importancia de la vivienda producida por pequeños y micro-empresarios. Todo el sistema formal está concebido para la producción de viviendas por grandes empresas.</a:t>
            </a:r>
          </a:p>
          <a:p>
            <a:pPr algn="ctr"/>
            <a:endParaRPr lang="es-ES_tradnl" sz="1400" dirty="0">
              <a:solidFill>
                <a:srgbClr val="CC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</a:endParaRPr>
          </a:p>
        </p:txBody>
      </p:sp>
      <p:pic>
        <p:nvPicPr>
          <p:cNvPr id="65540" name="Picture 4" descr="C:\1 DENSIFICACION URBANA\Carlos\PBI.JPG"/>
          <p:cNvPicPr>
            <a:picLocks noChangeAspect="1" noChangeArrowheads="1"/>
          </p:cNvPicPr>
          <p:nvPr/>
        </p:nvPicPr>
        <p:blipFill>
          <a:blip r:embed="rId3" cstate="print">
            <a:lum bright="12000"/>
          </a:blip>
          <a:srcRect/>
          <a:stretch>
            <a:fillRect/>
          </a:stretch>
        </p:blipFill>
        <p:spPr bwMode="auto">
          <a:xfrm>
            <a:off x="1219200" y="2438400"/>
            <a:ext cx="5257800" cy="3794125"/>
          </a:xfrm>
          <a:prstGeom prst="rect">
            <a:avLst/>
          </a:prstGeom>
          <a:noFill/>
          <a:ln w="28575">
            <a:solidFill>
              <a:schemeClr val="accent2"/>
            </a:solidFill>
            <a:miter lim="800000"/>
            <a:headEnd/>
            <a:tailEnd/>
          </a:ln>
        </p:spPr>
      </p:pic>
      <p:sp>
        <p:nvSpPr>
          <p:cNvPr id="65541" name="Rectangle 5"/>
          <p:cNvSpPr>
            <a:spLocks noChangeArrowheads="1"/>
          </p:cNvSpPr>
          <p:nvPr/>
        </p:nvSpPr>
        <p:spPr bwMode="auto">
          <a:xfrm>
            <a:off x="914400" y="1066800"/>
            <a:ext cx="80010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175" indent="-3175">
              <a:spcBef>
                <a:spcPct val="20000"/>
              </a:spcBef>
            </a:pPr>
            <a:r>
              <a:rPr lang="es-PE" dirty="0">
                <a:latin typeface="Tahoma" pitchFamily="34" charset="0"/>
                <a:cs typeface="Times New Roman" pitchFamily="18" charset="0"/>
              </a:rPr>
              <a:t>Aún no se han desarrollado políticas apropiadas que permitan incorporar </a:t>
            </a:r>
            <a:r>
              <a:rPr lang="es-PE" b="1" u="sng" dirty="0">
                <a:solidFill>
                  <a:srgbClr val="CC0000"/>
                </a:solidFill>
                <a:latin typeface="Tahoma" pitchFamily="34" charset="0"/>
                <a:cs typeface="Times New Roman" pitchFamily="18" charset="0"/>
              </a:rPr>
              <a:t>esta actividad</a:t>
            </a:r>
            <a:r>
              <a:rPr lang="es-PE" dirty="0">
                <a:latin typeface="Tahoma" pitchFamily="34" charset="0"/>
                <a:cs typeface="Times New Roman" pitchFamily="18" charset="0"/>
              </a:rPr>
              <a:t> a la de los esfuerzos nacionales por la vivienda digna.  </a:t>
            </a:r>
            <a:endParaRPr lang="es-PE" dirty="0"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</a:endParaRPr>
          </a:p>
          <a:p>
            <a:pPr marL="3175" indent="-3175">
              <a:spcBef>
                <a:spcPct val="20000"/>
              </a:spcBef>
              <a:buFontTx/>
              <a:buChar char="•"/>
            </a:pPr>
            <a:endParaRPr lang="es-ES" dirty="0"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</a:endParaRPr>
          </a:p>
        </p:txBody>
      </p:sp>
      <p:sp>
        <p:nvSpPr>
          <p:cNvPr id="65542" name="Line 6"/>
          <p:cNvSpPr>
            <a:spLocks noChangeShapeType="1"/>
          </p:cNvSpPr>
          <p:nvPr/>
        </p:nvSpPr>
        <p:spPr bwMode="auto">
          <a:xfrm flipH="1">
            <a:off x="5410200" y="1828800"/>
            <a:ext cx="228600" cy="13716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s-PE" dirty="0"/>
          </a:p>
        </p:txBody>
      </p:sp>
      <p:sp>
        <p:nvSpPr>
          <p:cNvPr id="65543" name="Rectangle 7"/>
          <p:cNvSpPr>
            <a:spLocks noChangeArrowheads="1"/>
          </p:cNvSpPr>
          <p:nvPr/>
        </p:nvSpPr>
        <p:spPr bwMode="auto">
          <a:xfrm>
            <a:off x="1219200" y="6324600"/>
            <a:ext cx="3276600" cy="228600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es-ES_tradnl" sz="800" dirty="0">
                <a:latin typeface="Tahoma" pitchFamily="34" charset="0"/>
              </a:rPr>
              <a:t>Empresa nacional productora de materiales de construcción</a:t>
            </a:r>
            <a:endParaRPr lang="es-ES_tradnl" sz="1000" dirty="0">
              <a:solidFill>
                <a:srgbClr val="800080"/>
              </a:solidFill>
              <a:latin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ChangeArrowheads="1"/>
          </p:cNvSpPr>
          <p:nvPr/>
        </p:nvSpPr>
        <p:spPr bwMode="auto">
          <a:xfrm>
            <a:off x="1066800" y="1295400"/>
            <a:ext cx="5486400" cy="20574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/>
          <a:lstStyle/>
          <a:p>
            <a:pPr marL="3175" indent="-3175">
              <a:spcBef>
                <a:spcPct val="20000"/>
              </a:spcBef>
            </a:pPr>
            <a:r>
              <a:rPr lang="es-PE" sz="3000" dirty="0">
                <a:latin typeface="Tahoma" pitchFamily="34" charset="0"/>
              </a:rPr>
              <a:t>La construcción de edificios en uno o más lotes por parte de pequeñas iniciativas, está a la orden del día y </a:t>
            </a:r>
            <a:r>
              <a:rPr lang="es-ES" sz="3000" dirty="0">
                <a:latin typeface="Tahoma" pitchFamily="34" charset="0"/>
              </a:rPr>
              <a:t>está originando procesos de </a:t>
            </a:r>
            <a:r>
              <a:rPr lang="es-ES" sz="3000" dirty="0">
                <a:solidFill>
                  <a:srgbClr val="CC0000"/>
                </a:solidFill>
                <a:latin typeface="Tahoma" pitchFamily="34" charset="0"/>
              </a:rPr>
              <a:t>hacinamiento</a:t>
            </a:r>
            <a:r>
              <a:rPr lang="es-ES" sz="3000" dirty="0">
                <a:latin typeface="Tahoma" pitchFamily="34" charset="0"/>
              </a:rPr>
              <a:t> y </a:t>
            </a:r>
            <a:r>
              <a:rPr lang="es-ES" sz="3000" dirty="0">
                <a:solidFill>
                  <a:srgbClr val="CC0000"/>
                </a:solidFill>
                <a:latin typeface="Tahoma" pitchFamily="34" charset="0"/>
              </a:rPr>
              <a:t>tugurización</a:t>
            </a:r>
            <a:r>
              <a:rPr lang="es-ES" sz="3000" dirty="0">
                <a:latin typeface="Tahoma" pitchFamily="34" charset="0"/>
              </a:rPr>
              <a:t> que atentan contra la calidad de la vida en las ciudades.</a:t>
            </a:r>
            <a:endParaRPr lang="es-ES_tradnl" sz="3000" dirty="0">
              <a:latin typeface="Tahoma" pitchFamily="34" charset="0"/>
            </a:endParaRPr>
          </a:p>
          <a:p>
            <a:pPr marL="3175" indent="-3175">
              <a:spcBef>
                <a:spcPct val="20000"/>
              </a:spcBef>
            </a:pPr>
            <a:endParaRPr lang="es-ES_tradnl" sz="3000" dirty="0">
              <a:latin typeface="Tahoma" pitchFamily="34" charset="0"/>
            </a:endParaRPr>
          </a:p>
        </p:txBody>
      </p:sp>
      <p:sp>
        <p:nvSpPr>
          <p:cNvPr id="66563" name="Rectangle 3"/>
          <p:cNvSpPr>
            <a:spLocks noChangeArrowheads="1"/>
          </p:cNvSpPr>
          <p:nvPr/>
        </p:nvSpPr>
        <p:spPr bwMode="auto">
          <a:xfrm>
            <a:off x="838200" y="438944"/>
            <a:ext cx="8153400" cy="6858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anchor="ctr"/>
          <a:lstStyle/>
          <a:p>
            <a:pPr algn="ctr">
              <a:lnSpc>
                <a:spcPct val="90000"/>
              </a:lnSpc>
            </a:pPr>
            <a:r>
              <a:rPr lang="es-ES_tradnl" sz="3600" b="1" dirty="0">
                <a:latin typeface="Arial Black" pitchFamily="34" charset="0"/>
              </a:rPr>
              <a:t>EL PROCESO ESPONTÁNEO DE DENSIFICACIÓN</a:t>
            </a:r>
            <a:endParaRPr lang="es-ES_tradnl" sz="4400" dirty="0"/>
          </a:p>
        </p:txBody>
      </p:sp>
      <p:pic>
        <p:nvPicPr>
          <p:cNvPr id="66564" name="Picture 4" descr="C:\1 DENSIFICACION URBANA\imagenes\1 densific-USM0072.jpg"/>
          <p:cNvPicPr>
            <a:picLocks noChangeAspect="1" noChangeArrowheads="1"/>
          </p:cNvPicPr>
          <p:nvPr/>
        </p:nvPicPr>
        <p:blipFill>
          <a:blip r:embed="rId3" cstate="print"/>
          <a:srcRect b="19818"/>
          <a:stretch>
            <a:fillRect/>
          </a:stretch>
        </p:blipFill>
        <p:spPr bwMode="auto">
          <a:xfrm>
            <a:off x="6172200" y="4724400"/>
            <a:ext cx="2789238" cy="1676400"/>
          </a:xfrm>
          <a:prstGeom prst="rect">
            <a:avLst/>
          </a:prstGeom>
          <a:noFill/>
          <a:effectLst>
            <a:outerShdw dist="107763" dir="2700000" algn="ctr" rotWithShape="0">
              <a:schemeClr val="bg2"/>
            </a:outerShdw>
          </a:effectLst>
        </p:spPr>
      </p:pic>
      <p:sp>
        <p:nvSpPr>
          <p:cNvPr id="66565" name="AutoShape 5"/>
          <p:cNvSpPr>
            <a:spLocks noChangeArrowheads="1"/>
          </p:cNvSpPr>
          <p:nvPr/>
        </p:nvSpPr>
        <p:spPr bwMode="auto">
          <a:xfrm>
            <a:off x="6858000" y="4648200"/>
            <a:ext cx="152400" cy="3048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5715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PE" dirty="0"/>
          </a:p>
        </p:txBody>
      </p:sp>
      <p:sp>
        <p:nvSpPr>
          <p:cNvPr id="66566" name="Text Box 6"/>
          <p:cNvSpPr txBox="1">
            <a:spLocks noChangeArrowheads="1"/>
          </p:cNvSpPr>
          <p:nvPr/>
        </p:nvSpPr>
        <p:spPr bwMode="auto">
          <a:xfrm>
            <a:off x="6172200" y="6430963"/>
            <a:ext cx="22860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s-MX" sz="1200" dirty="0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Cercado de Lima</a:t>
            </a:r>
            <a:endParaRPr lang="es-ES" sz="1200" dirty="0"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</a:endParaRPr>
          </a:p>
        </p:txBody>
      </p:sp>
      <p:pic>
        <p:nvPicPr>
          <p:cNvPr id="66567" name="Picture 7" descr="F:\CNJ\desco\IQ_01.jpg"/>
          <p:cNvPicPr>
            <a:picLocks noChangeAspect="1" noChangeArrowheads="1"/>
          </p:cNvPicPr>
          <p:nvPr/>
        </p:nvPicPr>
        <p:blipFill>
          <a:blip r:embed="rId4" cstate="print"/>
          <a:srcRect t="9091" b="6061"/>
          <a:stretch>
            <a:fillRect/>
          </a:stretch>
        </p:blipFill>
        <p:spPr bwMode="auto">
          <a:xfrm>
            <a:off x="6889750" y="1600200"/>
            <a:ext cx="1798638" cy="2286000"/>
          </a:xfrm>
          <a:prstGeom prst="rect">
            <a:avLst/>
          </a:prstGeom>
          <a:noFill/>
          <a:effectLst>
            <a:outerShdw dist="107763" dir="2700000" algn="ctr" rotWithShape="0">
              <a:schemeClr val="bg2"/>
            </a:outerShdw>
          </a:effectLst>
        </p:spPr>
      </p:pic>
      <p:sp>
        <p:nvSpPr>
          <p:cNvPr id="66568" name="AutoShape 8"/>
          <p:cNvSpPr>
            <a:spLocks noChangeArrowheads="1"/>
          </p:cNvSpPr>
          <p:nvPr/>
        </p:nvSpPr>
        <p:spPr bwMode="auto">
          <a:xfrm>
            <a:off x="6934200" y="2057400"/>
            <a:ext cx="558800" cy="193675"/>
          </a:xfrm>
          <a:prstGeom prst="rightArrow">
            <a:avLst>
              <a:gd name="adj1" fmla="val 50000"/>
              <a:gd name="adj2" fmla="val 72131"/>
            </a:avLst>
          </a:prstGeom>
          <a:solidFill>
            <a:srgbClr val="FF0000"/>
          </a:solidFill>
          <a:ln w="5715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PE" dirty="0"/>
          </a:p>
        </p:txBody>
      </p:sp>
      <p:sp>
        <p:nvSpPr>
          <p:cNvPr id="66569" name="Text Box 9"/>
          <p:cNvSpPr txBox="1">
            <a:spLocks noChangeArrowheads="1"/>
          </p:cNvSpPr>
          <p:nvPr/>
        </p:nvSpPr>
        <p:spPr bwMode="auto">
          <a:xfrm>
            <a:off x="6705600" y="3962400"/>
            <a:ext cx="22860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s-MX" sz="1200" dirty="0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Iquitos / J.P. II</a:t>
            </a:r>
            <a:endParaRPr lang="es-ES" sz="1200" dirty="0"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</a:endParaRPr>
          </a:p>
        </p:txBody>
      </p:sp>
      <p:pic>
        <p:nvPicPr>
          <p:cNvPr id="66570" name="Picture 10" descr="C:\1 DENSIFICACION URBANA\imagenes\FGustavo\1 CHORR BIS.jpg"/>
          <p:cNvPicPr>
            <a:picLocks noChangeAspect="1" noChangeArrowheads="1"/>
          </p:cNvPicPr>
          <p:nvPr/>
        </p:nvPicPr>
        <p:blipFill>
          <a:blip r:embed="rId5" cstate="print">
            <a:lum bright="24000"/>
          </a:blip>
          <a:srcRect t="1778" r="8397" b="79826"/>
          <a:stretch>
            <a:fillRect/>
          </a:stretch>
        </p:blipFill>
        <p:spPr bwMode="auto">
          <a:xfrm>
            <a:off x="990600" y="5164138"/>
            <a:ext cx="4876800" cy="1262062"/>
          </a:xfrm>
          <a:prstGeom prst="rect">
            <a:avLst/>
          </a:prstGeom>
          <a:noFill/>
          <a:effectLst>
            <a:outerShdw dist="107763" dir="2700000" algn="ctr" rotWithShape="0">
              <a:schemeClr val="bg2"/>
            </a:outerShdw>
          </a:effectLst>
        </p:spPr>
      </p:pic>
      <p:sp>
        <p:nvSpPr>
          <p:cNvPr id="66571" name="Text Box 11"/>
          <p:cNvSpPr txBox="1">
            <a:spLocks noChangeArrowheads="1"/>
          </p:cNvSpPr>
          <p:nvPr/>
        </p:nvSpPr>
        <p:spPr bwMode="auto">
          <a:xfrm>
            <a:off x="1066800" y="6507163"/>
            <a:ext cx="22860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s-MX" sz="1200" dirty="0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Chorrillos</a:t>
            </a:r>
            <a:endParaRPr lang="es-ES" sz="1200" dirty="0"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65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562" grpId="0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152400"/>
            <a:ext cx="8229600" cy="685800"/>
          </a:xfrm>
        </p:spPr>
        <p:txBody>
          <a:bodyPr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es-ES_tradnl" sz="3600" b="1" dirty="0">
                <a:solidFill>
                  <a:schemeClr val="tx1"/>
                </a:solidFill>
                <a:latin typeface="Arial Black" pitchFamily="34" charset="0"/>
              </a:rPr>
              <a:t>DENSIFICAR: </a:t>
            </a:r>
            <a:br>
              <a:rPr lang="es-ES_tradnl" sz="3600" b="1" dirty="0">
                <a:solidFill>
                  <a:schemeClr val="tx1"/>
                </a:solidFill>
                <a:latin typeface="Arial Black" pitchFamily="34" charset="0"/>
              </a:rPr>
            </a:br>
            <a:r>
              <a:rPr lang="es-ES_tradnl" sz="3600" b="1" dirty="0">
                <a:solidFill>
                  <a:schemeClr val="tx1"/>
                </a:solidFill>
                <a:latin typeface="Arial Black" pitchFamily="34" charset="0"/>
              </a:rPr>
              <a:t>¿PROBLEMA O POSIBILIDAD?</a:t>
            </a:r>
            <a:endParaRPr lang="es-ES_tradnl" sz="3600" dirty="0">
              <a:solidFill>
                <a:schemeClr val="tx1"/>
              </a:solidFill>
              <a:latin typeface="Arial Black" pitchFamily="34" charset="0"/>
            </a:endParaRPr>
          </a:p>
        </p:txBody>
      </p:sp>
      <p:sp>
        <p:nvSpPr>
          <p:cNvPr id="67587" name="Rectangle 3"/>
          <p:cNvSpPr>
            <a:spLocks noChangeArrowheads="1"/>
          </p:cNvSpPr>
          <p:nvPr/>
        </p:nvSpPr>
        <p:spPr bwMode="auto">
          <a:xfrm>
            <a:off x="1905000" y="1295400"/>
            <a:ext cx="7239000" cy="21336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/>
          <a:lstStyle/>
          <a:p>
            <a:pPr>
              <a:spcBef>
                <a:spcPct val="20000"/>
              </a:spcBef>
            </a:pPr>
            <a:endParaRPr lang="es-ES" sz="3200" dirty="0">
              <a:cs typeface="Times New Roman" pitchFamily="18" charset="0"/>
            </a:endParaRPr>
          </a:p>
        </p:txBody>
      </p:sp>
      <p:sp>
        <p:nvSpPr>
          <p:cNvPr id="67588" name="Rectangle 4"/>
          <p:cNvSpPr>
            <a:spLocks noChangeArrowheads="1"/>
          </p:cNvSpPr>
          <p:nvPr/>
        </p:nvSpPr>
        <p:spPr bwMode="auto">
          <a:xfrm>
            <a:off x="914400" y="1143000"/>
            <a:ext cx="8001000" cy="3886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/>
          <a:lstStyle/>
          <a:p>
            <a:pPr>
              <a:lnSpc>
                <a:spcPct val="120000"/>
              </a:lnSpc>
              <a:spcBef>
                <a:spcPct val="50000"/>
              </a:spcBef>
              <a:buClr>
                <a:schemeClr val="tx1"/>
              </a:buClr>
              <a:buFont typeface="CommonBullets" pitchFamily="34" charset="2"/>
              <a:buNone/>
            </a:pPr>
            <a:r>
              <a:rPr lang="es-PE" sz="3000" dirty="0">
                <a:latin typeface="Tahoma" pitchFamily="34" charset="0"/>
                <a:cs typeface="Times New Roman" pitchFamily="18" charset="0"/>
              </a:rPr>
              <a:t>Lejos de ser un</a:t>
            </a:r>
            <a:r>
              <a:rPr lang="es-PE" sz="3000" dirty="0">
                <a:solidFill>
                  <a:srgbClr val="006699"/>
                </a:solidFill>
                <a:latin typeface="Tahoma" pitchFamily="34" charset="0"/>
                <a:cs typeface="Times New Roman" pitchFamily="18" charset="0"/>
              </a:rPr>
              <a:t> </a:t>
            </a:r>
            <a:r>
              <a:rPr lang="es-PE" sz="3000" dirty="0">
                <a:latin typeface="Tahoma" pitchFamily="34" charset="0"/>
                <a:cs typeface="Times New Roman" pitchFamily="18" charset="0"/>
              </a:rPr>
              <a:t>problema, la producción de viviendas en urbanizaciones populares ya consolidadas representa la mejor </a:t>
            </a:r>
            <a:r>
              <a:rPr lang="es-PE" sz="3000" b="1" dirty="0">
                <a:solidFill>
                  <a:srgbClr val="CC0000"/>
                </a:solidFill>
                <a:latin typeface="Tahoma" pitchFamily="34" charset="0"/>
                <a:cs typeface="Times New Roman" pitchFamily="18" charset="0"/>
              </a:rPr>
              <a:t>oportunidad</a:t>
            </a:r>
            <a:r>
              <a:rPr lang="es-PE" sz="3000" b="1" dirty="0">
                <a:latin typeface="Tahoma" pitchFamily="34" charset="0"/>
                <a:cs typeface="Times New Roman" pitchFamily="18" charset="0"/>
              </a:rPr>
              <a:t> </a:t>
            </a:r>
            <a:r>
              <a:rPr lang="es-PE" sz="3000" dirty="0">
                <a:latin typeface="Tahoma" pitchFamily="34" charset="0"/>
                <a:cs typeface="Times New Roman" pitchFamily="18" charset="0"/>
              </a:rPr>
              <a:t>para crear nuevas unidades habitacionales para las familias de bajos y muy bajos ingresos.</a:t>
            </a:r>
            <a:endParaRPr lang="es-ES_tradnl" sz="3000" dirty="0">
              <a:latin typeface="Tahoma" pitchFamily="34" charset="0"/>
              <a:cs typeface="Times New Roman" pitchFamily="18" charset="0"/>
            </a:endParaRPr>
          </a:p>
        </p:txBody>
      </p:sp>
      <p:pic>
        <p:nvPicPr>
          <p:cNvPr id="67589" name="Picture 5" descr="C:\02_Densificación\imagenes\LIMA - ABRIL 2002\1 abril en espera VE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81200" y="4648200"/>
            <a:ext cx="2667000" cy="1998663"/>
          </a:xfrm>
          <a:prstGeom prst="rect">
            <a:avLst/>
          </a:prstGeom>
          <a:noFill/>
          <a:effectLst>
            <a:outerShdw dist="107763" dir="2700000" algn="ctr" rotWithShape="0">
              <a:schemeClr val="bg2"/>
            </a:outerShdw>
          </a:effectLst>
        </p:spPr>
      </p:pic>
      <p:pic>
        <p:nvPicPr>
          <p:cNvPr id="67590" name="Picture 6" descr="C:\1 DENSIFICACION URBANA\imagenes\FGustavo\1 VES dos escaleras0046.jpg"/>
          <p:cNvPicPr>
            <a:picLocks noChangeAspect="1" noChangeArrowheads="1"/>
          </p:cNvPicPr>
          <p:nvPr/>
        </p:nvPicPr>
        <p:blipFill>
          <a:blip r:embed="rId4" cstate="print">
            <a:lum bright="18000"/>
          </a:blip>
          <a:srcRect b="11111"/>
          <a:stretch>
            <a:fillRect/>
          </a:stretch>
        </p:blipFill>
        <p:spPr bwMode="auto">
          <a:xfrm>
            <a:off x="5257800" y="4648200"/>
            <a:ext cx="3048000" cy="2032000"/>
          </a:xfrm>
          <a:prstGeom prst="rect">
            <a:avLst/>
          </a:prstGeom>
          <a:noFill/>
          <a:effectLst>
            <a:outerShdw dist="107763" dir="2700000" algn="ctr" rotWithShape="0">
              <a:schemeClr val="bg2"/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76200"/>
            <a:ext cx="7772400" cy="838200"/>
          </a:xfrm>
        </p:spPr>
        <p:txBody>
          <a:bodyPr/>
          <a:lstStyle/>
          <a:p>
            <a:r>
              <a:rPr lang="es-ES_tradnl" sz="3600" b="1" dirty="0">
                <a:solidFill>
                  <a:schemeClr val="tx1"/>
                </a:solidFill>
                <a:latin typeface="Arial Black" pitchFamily="34" charset="0"/>
              </a:rPr>
              <a:t>DENSIFICACIÓN ASISTIDA</a:t>
            </a:r>
            <a:endParaRPr lang="es-ES_tradnl" sz="3600" dirty="0">
              <a:solidFill>
                <a:schemeClr val="tx1"/>
              </a:solidFill>
              <a:latin typeface="Arial Black" pitchFamily="34" charset="0"/>
            </a:endParaRPr>
          </a:p>
        </p:txBody>
      </p:sp>
      <p:sp>
        <p:nvSpPr>
          <p:cNvPr id="68611" name="Rectangle 3"/>
          <p:cNvSpPr>
            <a:spLocks noGrp="1" noChangeArrowheads="1"/>
          </p:cNvSpPr>
          <p:nvPr>
            <p:ph idx="1"/>
          </p:nvPr>
        </p:nvSpPr>
        <p:spPr>
          <a:xfrm>
            <a:off x="990600" y="1066800"/>
            <a:ext cx="8001000" cy="762000"/>
          </a:xfrm>
        </p:spPr>
        <p:txBody>
          <a:bodyPr>
            <a:normAutofit fontScale="62500" lnSpcReduction="20000"/>
          </a:bodyPr>
          <a:lstStyle/>
          <a:p>
            <a:pPr marL="0" indent="0">
              <a:lnSpc>
                <a:spcPct val="90000"/>
              </a:lnSpc>
              <a:buFontTx/>
              <a:buNone/>
            </a:pPr>
            <a:r>
              <a:rPr lang="es-ES_tradnl" sz="3000" dirty="0">
                <a:latin typeface="Tahoma" pitchFamily="34" charset="0"/>
              </a:rPr>
              <a:t>Nosotros denominamos </a:t>
            </a:r>
            <a:r>
              <a:rPr lang="es-ES_tradnl" sz="3000" b="1" dirty="0">
                <a:solidFill>
                  <a:srgbClr val="CC0000"/>
                </a:solidFill>
                <a:latin typeface="Tahoma" pitchFamily="34" charset="0"/>
              </a:rPr>
              <a:t>densificar</a:t>
            </a:r>
            <a:r>
              <a:rPr lang="es-ES_tradnl" sz="3000" dirty="0">
                <a:latin typeface="Tahoma" pitchFamily="34" charset="0"/>
              </a:rPr>
              <a:t> al proceso de aumentar la densidad de las ciudades y las viviendas sin sacrificar la calidad de vida en ellas.</a:t>
            </a:r>
          </a:p>
          <a:p>
            <a:pPr marL="0" indent="0">
              <a:lnSpc>
                <a:spcPct val="90000"/>
              </a:lnSpc>
              <a:buFontTx/>
              <a:buNone/>
            </a:pPr>
            <a:endParaRPr lang="es-ES_tradnl" sz="3000" dirty="0">
              <a:latin typeface="Tahoma" pitchFamily="34" charset="0"/>
            </a:endParaRPr>
          </a:p>
        </p:txBody>
      </p:sp>
      <p:sp>
        <p:nvSpPr>
          <p:cNvPr id="68612" name="Rectangle 4"/>
          <p:cNvSpPr>
            <a:spLocks noChangeArrowheads="1"/>
          </p:cNvSpPr>
          <p:nvPr/>
        </p:nvSpPr>
        <p:spPr bwMode="auto">
          <a:xfrm>
            <a:off x="990600" y="5867400"/>
            <a:ext cx="8001000" cy="7620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/>
          <a:lstStyle/>
          <a:p>
            <a:pPr marL="190500" algn="ctr">
              <a:spcBef>
                <a:spcPct val="20000"/>
              </a:spcBef>
            </a:pPr>
            <a:r>
              <a:rPr lang="es-ES_tradnl" sz="3000" b="1" dirty="0">
                <a:solidFill>
                  <a:srgbClr val="CC0000"/>
                </a:solidFill>
                <a:latin typeface="Tahoma" pitchFamily="34" charset="0"/>
              </a:rPr>
              <a:t>En ese sentido, densificar es lo opuesto a hacinar.</a:t>
            </a:r>
            <a:endParaRPr lang="es-ES_tradnl" sz="3000" b="1" dirty="0">
              <a:latin typeface="Tahoma" pitchFamily="34" charset="0"/>
            </a:endParaRPr>
          </a:p>
        </p:txBody>
      </p:sp>
      <p:grpSp>
        <p:nvGrpSpPr>
          <p:cNvPr id="68613" name="Group 5"/>
          <p:cNvGrpSpPr>
            <a:grpSpLocks/>
          </p:cNvGrpSpPr>
          <p:nvPr/>
        </p:nvGrpSpPr>
        <p:grpSpPr bwMode="auto">
          <a:xfrm>
            <a:off x="2286000" y="2971800"/>
            <a:ext cx="5257800" cy="2895600"/>
            <a:chOff x="1536" y="2064"/>
            <a:chExt cx="3147" cy="1680"/>
          </a:xfrm>
        </p:grpSpPr>
        <p:pic>
          <p:nvPicPr>
            <p:cNvPr id="68614" name="Picture 6"/>
            <p:cNvPicPr>
              <a:picLocks noChangeAspect="1" noChangeArrowheads="1"/>
            </p:cNvPicPr>
            <p:nvPr/>
          </p:nvPicPr>
          <p:blipFill>
            <a:blip r:embed="rId3" cstate="print"/>
            <a:srcRect t="29420" b="2962"/>
            <a:stretch>
              <a:fillRect/>
            </a:stretch>
          </p:blipFill>
          <p:spPr bwMode="auto">
            <a:xfrm>
              <a:off x="1536" y="2064"/>
              <a:ext cx="3147" cy="1680"/>
            </a:xfrm>
            <a:prstGeom prst="rect">
              <a:avLst/>
            </a:prstGeom>
            <a:noFill/>
            <a:ln w="28575">
              <a:solidFill>
                <a:schemeClr val="accent2"/>
              </a:solidFill>
              <a:miter lim="800000"/>
              <a:headEnd/>
              <a:tailEnd/>
            </a:ln>
            <a:effectLst>
              <a:outerShdw dist="45791" dir="2021404" algn="ctr" rotWithShape="0">
                <a:schemeClr val="bg2"/>
              </a:outerShdw>
            </a:effectLst>
          </p:spPr>
        </p:pic>
        <p:pic>
          <p:nvPicPr>
            <p:cNvPr id="68615" name="Picture 7"/>
            <p:cNvPicPr>
              <a:picLocks noChangeAspect="1" noChangeArrowheads="1"/>
            </p:cNvPicPr>
            <p:nvPr/>
          </p:nvPicPr>
          <p:blipFill>
            <a:blip r:embed="rId4" cstate="print"/>
            <a:srcRect l="5556" r="5556" b="17371"/>
            <a:stretch>
              <a:fillRect/>
            </a:stretch>
          </p:blipFill>
          <p:spPr bwMode="auto">
            <a:xfrm>
              <a:off x="3408" y="3111"/>
              <a:ext cx="432" cy="2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28398" dir="14606097" algn="ctr" rotWithShape="0">
                <a:schemeClr val="bg2"/>
              </a:outerShdw>
            </a:effectLst>
          </p:spPr>
        </p:pic>
        <p:sp>
          <p:nvSpPr>
            <p:cNvPr id="68616" name="Rectangle 8"/>
            <p:cNvSpPr>
              <a:spLocks noChangeArrowheads="1"/>
            </p:cNvSpPr>
            <p:nvPr/>
          </p:nvSpPr>
          <p:spPr bwMode="auto">
            <a:xfrm>
              <a:off x="2832" y="2064"/>
              <a:ext cx="672" cy="48"/>
            </a:xfrm>
            <a:prstGeom prst="rect">
              <a:avLst/>
            </a:prstGeom>
            <a:solidFill>
              <a:schemeClr val="bg1"/>
            </a:solidFill>
            <a:ln w="12700" cap="sq">
              <a:noFill/>
              <a:miter lim="800000"/>
              <a:headEnd type="none" w="sm" len="sm"/>
              <a:tailEnd type="none" w="sm" len="sm"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endParaRPr lang="es-PE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ChangeArrowheads="1"/>
          </p:cNvSpPr>
          <p:nvPr/>
        </p:nvSpPr>
        <p:spPr bwMode="auto">
          <a:xfrm>
            <a:off x="838200" y="76200"/>
            <a:ext cx="83058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lnSpc>
                <a:spcPct val="90000"/>
              </a:lnSpc>
            </a:pPr>
            <a:r>
              <a:rPr lang="es-ES_tradnl" sz="3500" dirty="0">
                <a:latin typeface="Arial Black" pitchFamily="34" charset="0"/>
              </a:rPr>
              <a:t> VENTAJAS DE  LA DENSIFICACIÓN  HABITACIONAL</a:t>
            </a:r>
          </a:p>
        </p:txBody>
      </p:sp>
      <p:sp>
        <p:nvSpPr>
          <p:cNvPr id="69635" name="Rectangle 3"/>
          <p:cNvSpPr>
            <a:spLocks noChangeArrowheads="1"/>
          </p:cNvSpPr>
          <p:nvPr/>
        </p:nvSpPr>
        <p:spPr bwMode="auto">
          <a:xfrm>
            <a:off x="990600" y="1143000"/>
            <a:ext cx="56388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284163" indent="-284163">
              <a:lnSpc>
                <a:spcPct val="120000"/>
              </a:lnSpc>
              <a:buFontTx/>
              <a:buChar char="•"/>
            </a:pPr>
            <a:r>
              <a:rPr lang="es-ES_tradnl" sz="3000" dirty="0">
                <a:latin typeface="Tahoma" pitchFamily="34" charset="0"/>
              </a:rPr>
              <a:t>Se aprovecha la inversión previamente efectuada.</a:t>
            </a:r>
          </a:p>
          <a:p>
            <a:pPr marL="284163" indent="-284163">
              <a:lnSpc>
                <a:spcPct val="120000"/>
              </a:lnSpc>
              <a:buFontTx/>
              <a:buChar char="•"/>
            </a:pPr>
            <a:r>
              <a:rPr lang="es-ES_tradnl" sz="3000" dirty="0">
                <a:latin typeface="Tahoma" pitchFamily="34" charset="0"/>
              </a:rPr>
              <a:t>No se invierte en habilitar el suelo.</a:t>
            </a:r>
          </a:p>
          <a:p>
            <a:pPr marL="284163" indent="-284163">
              <a:lnSpc>
                <a:spcPct val="120000"/>
              </a:lnSpc>
              <a:buFontTx/>
              <a:buChar char="•"/>
            </a:pPr>
            <a:r>
              <a:rPr lang="es-ES_tradnl" sz="3000" dirty="0">
                <a:latin typeface="Tahoma" pitchFamily="34" charset="0"/>
              </a:rPr>
              <a:t>No es necesario crear nuevas redes de servicios.</a:t>
            </a:r>
          </a:p>
          <a:p>
            <a:pPr marL="284163" indent="-284163">
              <a:lnSpc>
                <a:spcPct val="120000"/>
              </a:lnSpc>
              <a:buFontTx/>
              <a:buChar char="•"/>
            </a:pPr>
            <a:r>
              <a:rPr lang="es-ES_tradnl" sz="3000" dirty="0">
                <a:latin typeface="Tahoma" pitchFamily="34" charset="0"/>
              </a:rPr>
              <a:t>La nueva vivienda producida tiene los niveles de habitabilidad y seguridad estructural adecuados.</a:t>
            </a:r>
          </a:p>
        </p:txBody>
      </p:sp>
      <p:pic>
        <p:nvPicPr>
          <p:cNvPr id="69636" name="Picture 4" descr="C:\02_Densificación\imagenes\Fotosviv\A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24600" y="1447800"/>
            <a:ext cx="2667000" cy="1736725"/>
          </a:xfrm>
          <a:prstGeom prst="rect">
            <a:avLst/>
          </a:prstGeom>
          <a:noFill/>
          <a:effectLst>
            <a:outerShdw dist="107763" dir="2700000" algn="ctr" rotWithShape="0">
              <a:schemeClr val="bg2"/>
            </a:outerShdw>
          </a:effectLst>
        </p:spPr>
      </p:pic>
      <p:sp>
        <p:nvSpPr>
          <p:cNvPr id="69637" name="Rectangle 5"/>
          <p:cNvSpPr>
            <a:spLocks noChangeArrowheads="1"/>
          </p:cNvSpPr>
          <p:nvPr/>
        </p:nvSpPr>
        <p:spPr bwMode="auto">
          <a:xfrm>
            <a:off x="8001000" y="3352800"/>
            <a:ext cx="990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s-ES_tradnl" sz="1400" dirty="0">
                <a:latin typeface="Tahoma" pitchFamily="34" charset="0"/>
              </a:rPr>
              <a:t>Chiclayo</a:t>
            </a:r>
            <a:endParaRPr lang="es-ES_tradnl" sz="1400" dirty="0"/>
          </a:p>
        </p:txBody>
      </p:sp>
      <p:pic>
        <p:nvPicPr>
          <p:cNvPr id="69638" name="Picture 6" descr="C:\02_Densificación\imagenes\Fotosviv\DILOTE0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00800" y="4267200"/>
            <a:ext cx="2590800" cy="1711325"/>
          </a:xfrm>
          <a:prstGeom prst="rect">
            <a:avLst/>
          </a:prstGeom>
          <a:noFill/>
          <a:effectLst>
            <a:outerShdw dist="107763" dir="2700000" algn="ctr" rotWithShape="0">
              <a:schemeClr val="bg2"/>
            </a:outerShdw>
          </a:effectLst>
        </p:spPr>
      </p:pic>
      <p:sp>
        <p:nvSpPr>
          <p:cNvPr id="69639" name="Rectangle 7"/>
          <p:cNvSpPr>
            <a:spLocks noChangeArrowheads="1"/>
          </p:cNvSpPr>
          <p:nvPr/>
        </p:nvSpPr>
        <p:spPr bwMode="auto">
          <a:xfrm>
            <a:off x="8001000" y="6172200"/>
            <a:ext cx="990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s-ES_tradnl" sz="1400" dirty="0">
                <a:latin typeface="Tahoma" pitchFamily="34" charset="0"/>
              </a:rPr>
              <a:t>Chiclayo</a:t>
            </a:r>
            <a:endParaRPr lang="es-ES_tradnl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ChangeArrowheads="1"/>
          </p:cNvSpPr>
          <p:nvPr/>
        </p:nvSpPr>
        <p:spPr bwMode="auto">
          <a:xfrm>
            <a:off x="990600" y="1066800"/>
            <a:ext cx="7848600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284163" indent="-284163">
              <a:lnSpc>
                <a:spcPct val="110000"/>
              </a:lnSpc>
              <a:buFontTx/>
              <a:buChar char="•"/>
            </a:pPr>
            <a:r>
              <a:rPr lang="es-ES_tradnl" sz="3000" dirty="0">
                <a:latin typeface="Tahoma" pitchFamily="34" charset="0"/>
              </a:rPr>
              <a:t>Se producen viviendas de gran aceptación entre los usuarios.</a:t>
            </a:r>
          </a:p>
          <a:p>
            <a:pPr marL="284163" indent="-284163">
              <a:lnSpc>
                <a:spcPct val="110000"/>
              </a:lnSpc>
              <a:buFontTx/>
              <a:buChar char="•"/>
            </a:pPr>
            <a:r>
              <a:rPr lang="es-ES_tradnl" sz="3000" dirty="0">
                <a:latin typeface="Tahoma" pitchFamily="34" charset="0"/>
              </a:rPr>
              <a:t>La inversión por unidad de vivienda de vivienda se reparte entre los miles promotores inmobiliarios (usuarios).</a:t>
            </a:r>
          </a:p>
          <a:p>
            <a:pPr marL="284163" indent="-284163">
              <a:lnSpc>
                <a:spcPct val="110000"/>
              </a:lnSpc>
              <a:buFontTx/>
              <a:buChar char="•"/>
            </a:pPr>
            <a:r>
              <a:rPr lang="es-ES_tradnl" sz="3000" dirty="0">
                <a:latin typeface="Tahoma" pitchFamily="34" charset="0"/>
              </a:rPr>
              <a:t>Promueve de manera</a:t>
            </a:r>
          </a:p>
          <a:p>
            <a:pPr marL="284163" indent="-284163">
              <a:lnSpc>
                <a:spcPct val="110000"/>
              </a:lnSpc>
            </a:pPr>
            <a:r>
              <a:rPr lang="es-ES_tradnl" sz="3000" dirty="0">
                <a:latin typeface="Tahoma" pitchFamily="34" charset="0"/>
              </a:rPr>
              <a:t>  directa trabajo para el </a:t>
            </a:r>
          </a:p>
          <a:p>
            <a:pPr marL="284163" indent="-284163">
              <a:lnSpc>
                <a:spcPct val="110000"/>
              </a:lnSpc>
            </a:pPr>
            <a:r>
              <a:rPr lang="es-ES_tradnl" sz="3000" dirty="0">
                <a:latin typeface="Tahoma" pitchFamily="34" charset="0"/>
              </a:rPr>
              <a:t>  trabajador local.</a:t>
            </a:r>
          </a:p>
          <a:p>
            <a:pPr marL="284163" indent="-284163">
              <a:lnSpc>
                <a:spcPct val="110000"/>
              </a:lnSpc>
              <a:buFontTx/>
              <a:buChar char="•"/>
            </a:pPr>
            <a:r>
              <a:rPr lang="es-ES_tradnl" sz="3000" dirty="0">
                <a:latin typeface="Tahoma" pitchFamily="34" charset="0"/>
              </a:rPr>
              <a:t>Se da trabajo al pequeño</a:t>
            </a:r>
          </a:p>
          <a:p>
            <a:pPr marL="284163" indent="-284163">
              <a:lnSpc>
                <a:spcPct val="110000"/>
              </a:lnSpc>
            </a:pPr>
            <a:r>
              <a:rPr lang="es-ES_tradnl" sz="3000" dirty="0">
                <a:latin typeface="Tahoma" pitchFamily="34" charset="0"/>
              </a:rPr>
              <a:t>  profesional y constructor</a:t>
            </a:r>
          </a:p>
          <a:p>
            <a:pPr marL="284163" indent="-284163">
              <a:lnSpc>
                <a:spcPct val="110000"/>
              </a:lnSpc>
            </a:pPr>
            <a:r>
              <a:rPr lang="es-ES_tradnl" sz="3000" dirty="0">
                <a:latin typeface="Tahoma" pitchFamily="34" charset="0"/>
              </a:rPr>
              <a:t>  independiente.</a:t>
            </a:r>
          </a:p>
        </p:txBody>
      </p:sp>
      <p:sp>
        <p:nvSpPr>
          <p:cNvPr id="70659" name="Rectangle 3"/>
          <p:cNvSpPr>
            <a:spLocks noChangeArrowheads="1"/>
          </p:cNvSpPr>
          <p:nvPr/>
        </p:nvSpPr>
        <p:spPr bwMode="auto">
          <a:xfrm>
            <a:off x="836613" y="76200"/>
            <a:ext cx="83058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lnSpc>
                <a:spcPct val="90000"/>
              </a:lnSpc>
            </a:pPr>
            <a:r>
              <a:rPr lang="es-ES_tradnl" sz="3500" dirty="0">
                <a:latin typeface="Arial Black" pitchFamily="34" charset="0"/>
              </a:rPr>
              <a:t> VENTAJAS DE  LA DENSIFICACIÓN  HABITACIONAL</a:t>
            </a:r>
          </a:p>
        </p:txBody>
      </p:sp>
      <p:pic>
        <p:nvPicPr>
          <p:cNvPr id="70660" name="Picture 4" descr="C:\01_Paso a Paso\OTRO TECHO\vesS2g3_01.jpg"/>
          <p:cNvPicPr>
            <a:picLocks noChangeAspect="1" noChangeArrowheads="1"/>
          </p:cNvPicPr>
          <p:nvPr/>
        </p:nvPicPr>
        <p:blipFill>
          <a:blip r:embed="rId3" cstate="print"/>
          <a:srcRect r="15790"/>
          <a:stretch>
            <a:fillRect/>
          </a:stretch>
        </p:blipFill>
        <p:spPr bwMode="auto">
          <a:xfrm>
            <a:off x="5791200" y="4110038"/>
            <a:ext cx="3048000" cy="2119312"/>
          </a:xfrm>
          <a:prstGeom prst="rect">
            <a:avLst/>
          </a:prstGeom>
          <a:noFill/>
          <a:effectLst>
            <a:outerShdw dist="107763" dir="2700000" algn="ctr" rotWithShape="0">
              <a:schemeClr val="bg2"/>
            </a:outerShdw>
          </a:effectLst>
        </p:spPr>
      </p:pic>
      <p:grpSp>
        <p:nvGrpSpPr>
          <p:cNvPr id="70661" name="Group 5"/>
          <p:cNvGrpSpPr>
            <a:grpSpLocks/>
          </p:cNvGrpSpPr>
          <p:nvPr/>
        </p:nvGrpSpPr>
        <p:grpSpPr bwMode="auto">
          <a:xfrm>
            <a:off x="6096000" y="4132263"/>
            <a:ext cx="2316163" cy="896937"/>
            <a:chOff x="3456" y="2256"/>
            <a:chExt cx="1824" cy="720"/>
          </a:xfrm>
        </p:grpSpPr>
        <p:sp>
          <p:nvSpPr>
            <p:cNvPr id="70662" name="Rectangle 6"/>
            <p:cNvSpPr>
              <a:spLocks noChangeArrowheads="1"/>
            </p:cNvSpPr>
            <p:nvPr/>
          </p:nvSpPr>
          <p:spPr bwMode="auto">
            <a:xfrm>
              <a:off x="3456" y="2448"/>
              <a:ext cx="1824" cy="528"/>
            </a:xfrm>
            <a:prstGeom prst="rect">
              <a:avLst/>
            </a:prstGeom>
            <a:solidFill>
              <a:srgbClr val="FFFF99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s-PE" dirty="0"/>
            </a:p>
          </p:txBody>
        </p:sp>
        <p:sp>
          <p:nvSpPr>
            <p:cNvPr id="70663" name="AutoShape 7"/>
            <p:cNvSpPr>
              <a:spLocks noChangeArrowheads="1"/>
            </p:cNvSpPr>
            <p:nvPr/>
          </p:nvSpPr>
          <p:spPr bwMode="auto">
            <a:xfrm>
              <a:off x="3456" y="2256"/>
              <a:ext cx="1824" cy="192"/>
            </a:xfrm>
            <a:prstGeom prst="flowChartExtract">
              <a:avLst/>
            </a:prstGeom>
            <a:solidFill>
              <a:srgbClr val="FFCC66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s-PE" dirty="0"/>
            </a:p>
          </p:txBody>
        </p:sp>
        <p:sp>
          <p:nvSpPr>
            <p:cNvPr id="70664" name="Rectangle 8"/>
            <p:cNvSpPr>
              <a:spLocks noChangeArrowheads="1"/>
            </p:cNvSpPr>
            <p:nvPr/>
          </p:nvSpPr>
          <p:spPr bwMode="auto">
            <a:xfrm>
              <a:off x="5040" y="2592"/>
              <a:ext cx="144" cy="384"/>
            </a:xfrm>
            <a:prstGeom prst="rect">
              <a:avLst/>
            </a:prstGeom>
            <a:solidFill>
              <a:srgbClr val="CC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s-PE" dirty="0"/>
            </a:p>
          </p:txBody>
        </p:sp>
        <p:sp>
          <p:nvSpPr>
            <p:cNvPr id="70665" name="Rectangle 9"/>
            <p:cNvSpPr>
              <a:spLocks noChangeArrowheads="1"/>
            </p:cNvSpPr>
            <p:nvPr/>
          </p:nvSpPr>
          <p:spPr bwMode="auto">
            <a:xfrm>
              <a:off x="3648" y="2592"/>
              <a:ext cx="480" cy="240"/>
            </a:xfrm>
            <a:prstGeom prst="rect">
              <a:avLst/>
            </a:prstGeom>
            <a:solidFill>
              <a:schemeClr val="folHlink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s-PE" dirty="0"/>
            </a:p>
          </p:txBody>
        </p:sp>
        <p:sp>
          <p:nvSpPr>
            <p:cNvPr id="70666" name="Rectangle 10"/>
            <p:cNvSpPr>
              <a:spLocks noChangeArrowheads="1"/>
            </p:cNvSpPr>
            <p:nvPr/>
          </p:nvSpPr>
          <p:spPr bwMode="auto">
            <a:xfrm>
              <a:off x="4320" y="2592"/>
              <a:ext cx="480" cy="240"/>
            </a:xfrm>
            <a:prstGeom prst="rect">
              <a:avLst/>
            </a:prstGeom>
            <a:solidFill>
              <a:schemeClr val="folHlink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s-PE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06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06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06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06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8" name="Text Box 10"/>
          <p:cNvSpPr txBox="1">
            <a:spLocks noChangeArrowheads="1"/>
          </p:cNvSpPr>
          <p:nvPr/>
        </p:nvSpPr>
        <p:spPr bwMode="auto">
          <a:xfrm>
            <a:off x="1043608" y="228600"/>
            <a:ext cx="71628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s-MX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TIPOLOGÍA DE PRODUCCIÓN DE VIVIENDA NUEVA POR DENSIFICACIÓN HABITACIONAL</a:t>
            </a:r>
            <a:endParaRPr lang="es-ES" sz="2400" b="1" dirty="0"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43023" name="Picture 15" descr="C:\1 DENSIFICACION URBANA\imagenes\FOTOSURB\AIRES01.JPG"/>
          <p:cNvPicPr>
            <a:picLocks noChangeAspect="1" noChangeArrowheads="1"/>
          </p:cNvPicPr>
          <p:nvPr/>
        </p:nvPicPr>
        <p:blipFill>
          <a:blip r:embed="rId3" cstate="print"/>
          <a:srcRect r="10527"/>
          <a:stretch>
            <a:fillRect/>
          </a:stretch>
        </p:blipFill>
        <p:spPr bwMode="auto">
          <a:xfrm>
            <a:off x="1219200" y="2132856"/>
            <a:ext cx="2057400" cy="1516063"/>
          </a:xfrm>
          <a:prstGeom prst="rect">
            <a:avLst/>
          </a:prstGeom>
          <a:noFill/>
          <a:effectLst>
            <a:outerShdw dist="107763" dir="2700000" algn="ctr" rotWithShape="0">
              <a:srgbClr val="808080"/>
            </a:outerShdw>
          </a:effectLst>
        </p:spPr>
      </p:pic>
      <p:sp>
        <p:nvSpPr>
          <p:cNvPr id="43024" name="Text Box 16"/>
          <p:cNvSpPr txBox="1">
            <a:spLocks noChangeArrowheads="1"/>
          </p:cNvSpPr>
          <p:nvPr/>
        </p:nvSpPr>
        <p:spPr bwMode="auto">
          <a:xfrm>
            <a:off x="1077913" y="1303338"/>
            <a:ext cx="1970087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s-MX" sz="2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A-1 / Aires</a:t>
            </a:r>
            <a:endParaRPr lang="es-MX" sz="2800" b="1" dirty="0"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l"/>
            <a:r>
              <a:rPr lang="es-MX" sz="1200" dirty="0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Escalera Exterior en Retiro</a:t>
            </a:r>
          </a:p>
          <a:p>
            <a:pPr algn="l"/>
            <a:r>
              <a:rPr lang="es-MX" sz="1200" dirty="0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EER</a:t>
            </a:r>
            <a:endParaRPr lang="es-ES" sz="1200" dirty="0"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43025" name="Text Box 17"/>
          <p:cNvSpPr txBox="1">
            <a:spLocks noChangeArrowheads="1"/>
          </p:cNvSpPr>
          <p:nvPr/>
        </p:nvSpPr>
        <p:spPr bwMode="auto">
          <a:xfrm>
            <a:off x="5148064" y="1268760"/>
            <a:ext cx="3353803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s-MX" sz="2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B-3 / </a:t>
            </a:r>
            <a:r>
              <a:rPr lang="es-MX" sz="20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División </a:t>
            </a:r>
            <a:r>
              <a:rPr lang="es-MX" sz="2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de Lote</a:t>
            </a:r>
          </a:p>
          <a:p>
            <a:r>
              <a:rPr lang="es-MX" sz="2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Subdivisión Longitudinal</a:t>
            </a:r>
          </a:p>
          <a:p>
            <a:r>
              <a:rPr lang="es-MX" sz="2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SDL</a:t>
            </a:r>
            <a:endParaRPr lang="es-ES" sz="2000" b="1" dirty="0"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43026" name="Picture 18" descr="C:\1 DENSIFICACION URBANA\imagenes\FOTOSURB\DILOTE03.JPG"/>
          <p:cNvPicPr>
            <a:picLocks noChangeAspect="1" noChangeArrowheads="1"/>
          </p:cNvPicPr>
          <p:nvPr/>
        </p:nvPicPr>
        <p:blipFill>
          <a:blip r:embed="rId4" cstate="print"/>
          <a:srcRect t="24625"/>
          <a:stretch>
            <a:fillRect/>
          </a:stretch>
        </p:blipFill>
        <p:spPr bwMode="auto">
          <a:xfrm>
            <a:off x="5867400" y="1988840"/>
            <a:ext cx="1616075" cy="1828800"/>
          </a:xfrm>
          <a:prstGeom prst="rect">
            <a:avLst/>
          </a:prstGeom>
          <a:noFill/>
          <a:effectLst>
            <a:outerShdw dist="107763" dir="2700000" algn="ctr" rotWithShape="0">
              <a:srgbClr val="808080"/>
            </a:outerShdw>
          </a:effectLst>
        </p:spPr>
      </p:pic>
      <p:sp>
        <p:nvSpPr>
          <p:cNvPr id="43027" name="Text Box 19"/>
          <p:cNvSpPr txBox="1">
            <a:spLocks noChangeArrowheads="1"/>
          </p:cNvSpPr>
          <p:nvPr/>
        </p:nvSpPr>
        <p:spPr bwMode="auto">
          <a:xfrm>
            <a:off x="1066800" y="3995738"/>
            <a:ext cx="2651688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s-MX" sz="2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C-1 / </a:t>
            </a:r>
            <a:r>
              <a:rPr lang="es-MX" sz="20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División </a:t>
            </a:r>
            <a:r>
              <a:rPr lang="es-MX" sz="2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de la</a:t>
            </a:r>
          </a:p>
          <a:p>
            <a:r>
              <a:rPr lang="es-MX" sz="2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Vivienda Existente</a:t>
            </a:r>
          </a:p>
          <a:p>
            <a:r>
              <a:rPr lang="es-MX" sz="2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DVE</a:t>
            </a:r>
            <a:endParaRPr lang="es-ES" sz="2000" b="1" dirty="0"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43028" name="Picture 20" descr="C:\1 DENSIFICACION URBANA\imagenes\FOTOSURB\DIEXIS01.JPG"/>
          <p:cNvPicPr>
            <a:picLocks noChangeAspect="1" noChangeArrowheads="1"/>
          </p:cNvPicPr>
          <p:nvPr/>
        </p:nvPicPr>
        <p:blipFill>
          <a:blip r:embed="rId5" cstate="print"/>
          <a:srcRect l="23511" t="10719" r="16507" b="24966"/>
          <a:stretch>
            <a:fillRect/>
          </a:stretch>
        </p:blipFill>
        <p:spPr bwMode="auto">
          <a:xfrm>
            <a:off x="1219200" y="5108277"/>
            <a:ext cx="2133600" cy="1489075"/>
          </a:xfrm>
          <a:prstGeom prst="rect">
            <a:avLst/>
          </a:prstGeom>
          <a:noFill/>
          <a:effectLst>
            <a:outerShdw dist="107763" dir="2700000" algn="ctr" rotWithShape="0">
              <a:srgbClr val="808080"/>
            </a:outerShdw>
          </a:effectLst>
        </p:spPr>
      </p:pic>
      <p:sp>
        <p:nvSpPr>
          <p:cNvPr id="43029" name="Text Box 21"/>
          <p:cNvSpPr txBox="1">
            <a:spLocks noChangeArrowheads="1"/>
          </p:cNvSpPr>
          <p:nvPr/>
        </p:nvSpPr>
        <p:spPr bwMode="auto">
          <a:xfrm>
            <a:off x="5343525" y="3970338"/>
            <a:ext cx="349647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s-MX" sz="2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D-2 / Vacío</a:t>
            </a:r>
          </a:p>
          <a:p>
            <a:r>
              <a:rPr lang="es-MX" sz="2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Lotes Vacíos Acumulables</a:t>
            </a:r>
          </a:p>
          <a:p>
            <a:r>
              <a:rPr lang="es-MX" sz="2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LVA</a:t>
            </a:r>
            <a:endParaRPr lang="es-ES" sz="2000" b="1" dirty="0"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43030" name="Picture 22" descr="C:\1 DENSIFICACION URBANA\imagenes\FOTOSURB\VACIO02.JPG"/>
          <p:cNvPicPr>
            <a:picLocks noChangeAspect="1" noChangeArrowheads="1"/>
          </p:cNvPicPr>
          <p:nvPr/>
        </p:nvPicPr>
        <p:blipFill>
          <a:blip r:embed="rId6" cstate="print"/>
          <a:srcRect l="2960" r="5273" b="16815"/>
          <a:stretch>
            <a:fillRect/>
          </a:stretch>
        </p:blipFill>
        <p:spPr bwMode="auto">
          <a:xfrm>
            <a:off x="5419725" y="5003949"/>
            <a:ext cx="2428875" cy="1449387"/>
          </a:xfrm>
          <a:prstGeom prst="rect">
            <a:avLst/>
          </a:prstGeom>
          <a:noFill/>
          <a:effectLst>
            <a:outerShdw dist="107763" dir="2700000" algn="ctr" rotWithShape="0">
              <a:srgbClr val="808080"/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Text Box 2"/>
          <p:cNvSpPr txBox="1">
            <a:spLocks noChangeArrowheads="1"/>
          </p:cNvSpPr>
          <p:nvPr/>
        </p:nvSpPr>
        <p:spPr bwMode="auto">
          <a:xfrm>
            <a:off x="5867400" y="4370388"/>
            <a:ext cx="2792413" cy="2106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r"/>
            <a:r>
              <a:rPr lang="es-MX" sz="2800" b="1" u="sng" dirty="0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VIVIENDA</a:t>
            </a:r>
          </a:p>
          <a:p>
            <a:pPr algn="r"/>
            <a:r>
              <a:rPr lang="es-MX" sz="2800" b="1" u="sng" dirty="0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DENSIFICADA</a:t>
            </a:r>
            <a:endParaRPr lang="es-MX" sz="2400" b="1" dirty="0">
              <a:effectLst/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r"/>
            <a:r>
              <a:rPr lang="es-MX" sz="2800" dirty="0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Asesoría Técnica</a:t>
            </a:r>
          </a:p>
          <a:p>
            <a:pPr algn="r"/>
            <a:r>
              <a:rPr lang="es-MX" sz="1600" dirty="0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Programa de Densificación </a:t>
            </a:r>
          </a:p>
          <a:p>
            <a:pPr algn="r"/>
            <a:r>
              <a:rPr lang="es-MX" sz="1600" dirty="0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Vivienda en Villa el Salvador</a:t>
            </a:r>
          </a:p>
          <a:p>
            <a:pPr algn="r"/>
            <a:r>
              <a:rPr lang="es-MX" sz="1600" dirty="0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DESCO</a:t>
            </a:r>
            <a:endParaRPr lang="es-ES" sz="2800" b="1" u="sng" dirty="0"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685800" y="457200"/>
            <a:ext cx="4894263" cy="4273550"/>
            <a:chOff x="432" y="413"/>
            <a:chExt cx="3083" cy="2692"/>
          </a:xfrm>
        </p:grpSpPr>
        <p:pic>
          <p:nvPicPr>
            <p:cNvPr id="182276" name="Picture 4" descr="..\Mapas planos\fam Alarcon.JPG"/>
            <p:cNvPicPr>
              <a:picLocks noChangeAspect="1" noChangeArrowheads="1"/>
            </p:cNvPicPr>
            <p:nvPr/>
          </p:nvPicPr>
          <p:blipFill>
            <a:blip r:embed="rId4" cstate="print"/>
            <a:srcRect b="38463"/>
            <a:stretch>
              <a:fillRect/>
            </a:stretch>
          </p:blipFill>
          <p:spPr bwMode="auto">
            <a:xfrm>
              <a:off x="432" y="413"/>
              <a:ext cx="3083" cy="26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2277" name="Picture 5" descr="C:\1 DENSIFICACION URBANA\Carlos\Const2.jpg"/>
            <p:cNvPicPr>
              <a:picLocks noChangeAspect="1" noChangeArrowheads="1"/>
            </p:cNvPicPr>
            <p:nvPr/>
          </p:nvPicPr>
          <p:blipFill>
            <a:blip r:embed="rId5" cstate="print">
              <a:lum bright="12000"/>
            </a:blip>
            <a:srcRect/>
            <a:stretch>
              <a:fillRect/>
            </a:stretch>
          </p:blipFill>
          <p:spPr bwMode="auto">
            <a:xfrm>
              <a:off x="624" y="1229"/>
              <a:ext cx="2640" cy="1876"/>
            </a:xfrm>
            <a:prstGeom prst="rect">
              <a:avLst/>
            </a:prstGeom>
            <a:noFill/>
          </p:spPr>
        </p:pic>
      </p:grpSp>
      <p:graphicFrame>
        <p:nvGraphicFramePr>
          <p:cNvPr id="261120" name="Object 0"/>
          <p:cNvGraphicFramePr>
            <a:graphicFrameLocks noChangeAspect="1"/>
          </p:cNvGraphicFramePr>
          <p:nvPr/>
        </p:nvGraphicFramePr>
        <p:xfrm>
          <a:off x="685800" y="4724400"/>
          <a:ext cx="4876800" cy="1477963"/>
        </p:xfrm>
        <a:graphic>
          <a:graphicData uri="http://schemas.openxmlformats.org/presentationml/2006/ole">
            <p:oleObj spid="_x0000_s137218" name="Hoja de cálculo" r:id="rId6" imgW="4860000" imgH="1465560" progId="Excel.Sheet.8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22" name="Picture 2" descr="..\Mapas planos\fam Alarcon.JPG"/>
          <p:cNvPicPr>
            <a:picLocks noChangeAspect="1" noChangeArrowheads="1"/>
          </p:cNvPicPr>
          <p:nvPr/>
        </p:nvPicPr>
        <p:blipFill>
          <a:blip r:embed="rId3" cstate="print">
            <a:lum bright="6000"/>
          </a:blip>
          <a:srcRect l="5779" t="19037" r="6393" b="21133"/>
          <a:stretch>
            <a:fillRect/>
          </a:stretch>
        </p:blipFill>
        <p:spPr bwMode="auto">
          <a:xfrm>
            <a:off x="457200" y="1173163"/>
            <a:ext cx="5257800" cy="5075237"/>
          </a:xfrm>
          <a:prstGeom prst="rect">
            <a:avLst/>
          </a:prstGeom>
          <a:noFill/>
          <a:ln w="28575">
            <a:solidFill>
              <a:schemeClr val="accent2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</p:pic>
      <p:sp>
        <p:nvSpPr>
          <p:cNvPr id="184323" name="Text Box 3"/>
          <p:cNvSpPr txBox="1">
            <a:spLocks noChangeArrowheads="1"/>
          </p:cNvSpPr>
          <p:nvPr/>
        </p:nvSpPr>
        <p:spPr bwMode="auto">
          <a:xfrm>
            <a:off x="5943600" y="663575"/>
            <a:ext cx="2792413" cy="5940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/>
            <a:endParaRPr lang="es-MX" sz="2800" dirty="0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l"/>
            <a:r>
              <a:rPr lang="es-ES" sz="1800" b="1" u="sng" dirty="0">
                <a:solidFill>
                  <a:srgbClr val="FF000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Cada departamento</a:t>
            </a:r>
            <a:r>
              <a:rPr lang="es-ES" sz="1800" b="1" dirty="0">
                <a:solidFill>
                  <a:schemeClr val="accent2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s-ES" sz="1800" b="1" dirty="0"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tiene: </a:t>
            </a:r>
          </a:p>
          <a:p>
            <a:pPr algn="l">
              <a:buFontTx/>
              <a:buChar char="•"/>
            </a:pPr>
            <a:r>
              <a:rPr lang="es-ES" sz="1800" b="1" dirty="0"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  66.5 m2</a:t>
            </a:r>
          </a:p>
          <a:p>
            <a:pPr algn="l">
              <a:buFontTx/>
              <a:buChar char="•"/>
            </a:pPr>
            <a:r>
              <a:rPr lang="es-ES" sz="1800" b="1" dirty="0"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  Dos dormitorios</a:t>
            </a:r>
          </a:p>
          <a:p>
            <a:pPr algn="l">
              <a:buFontTx/>
              <a:buChar char="•"/>
            </a:pPr>
            <a:r>
              <a:rPr lang="es-ES" sz="1800" b="1" dirty="0"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  Sala-comedor</a:t>
            </a:r>
          </a:p>
          <a:p>
            <a:pPr algn="l">
              <a:buFontTx/>
              <a:buChar char="•"/>
            </a:pPr>
            <a:r>
              <a:rPr lang="es-ES" sz="1800" b="1" dirty="0"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  Cocina</a:t>
            </a:r>
          </a:p>
          <a:p>
            <a:pPr algn="l">
              <a:buFontTx/>
              <a:buChar char="•"/>
            </a:pPr>
            <a:r>
              <a:rPr lang="es-ES" sz="1800" b="1" dirty="0"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  Baño</a:t>
            </a:r>
          </a:p>
          <a:p>
            <a:pPr algn="l">
              <a:buFontTx/>
              <a:buChar char="•"/>
            </a:pPr>
            <a:endParaRPr lang="es-ES" sz="1800" b="1" dirty="0">
              <a:effectLst/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l"/>
            <a:r>
              <a:rPr lang="es-ES" sz="1800" b="1" dirty="0"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Proyección dúplex a:</a:t>
            </a:r>
          </a:p>
          <a:p>
            <a:pPr algn="l">
              <a:buFontTx/>
              <a:buChar char="•"/>
            </a:pPr>
            <a:r>
              <a:rPr lang="es-ES" sz="1800" b="1" dirty="0"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  Estar</a:t>
            </a:r>
          </a:p>
          <a:p>
            <a:pPr algn="l">
              <a:buFontTx/>
              <a:buChar char="•"/>
            </a:pPr>
            <a:r>
              <a:rPr lang="es-ES" sz="1800" b="1" dirty="0"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  Dos dormitorios</a:t>
            </a:r>
          </a:p>
          <a:p>
            <a:pPr algn="l">
              <a:buFontTx/>
              <a:buChar char="•"/>
            </a:pPr>
            <a:r>
              <a:rPr lang="es-ES" sz="1800" b="1" dirty="0"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  Baño</a:t>
            </a:r>
          </a:p>
          <a:p>
            <a:pPr algn="l">
              <a:buFontTx/>
              <a:buChar char="•"/>
            </a:pPr>
            <a:r>
              <a:rPr lang="es-ES" sz="1800" b="1" dirty="0"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  Terraza-tendal</a:t>
            </a:r>
          </a:p>
          <a:p>
            <a:pPr algn="l"/>
            <a:endParaRPr lang="es-ES" sz="1800" dirty="0">
              <a:effectLst/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l"/>
            <a:r>
              <a:rPr lang="es-ES" sz="1800" b="1" dirty="0"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Precio m2: US$ 67.74</a:t>
            </a:r>
          </a:p>
          <a:p>
            <a:pPr algn="l"/>
            <a:r>
              <a:rPr lang="es-ES" sz="1800" b="1" dirty="0"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(sin acabados): </a:t>
            </a:r>
          </a:p>
          <a:p>
            <a:pPr algn="l"/>
            <a:r>
              <a:rPr lang="es-ES" sz="1800" b="1" dirty="0"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Precio total: </a:t>
            </a:r>
            <a:r>
              <a:rPr lang="es-ES" sz="1800" b="1" dirty="0">
                <a:solidFill>
                  <a:srgbClr val="FF000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US$ 4,505</a:t>
            </a:r>
            <a:r>
              <a:rPr lang="es-ES" sz="1800" dirty="0">
                <a:solidFill>
                  <a:srgbClr val="FF000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</a:p>
          <a:p>
            <a:pPr algn="l"/>
            <a:endParaRPr lang="es-ES" sz="2800" b="1" u="sng" dirty="0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84324" name="Rectangle 4"/>
          <p:cNvSpPr>
            <a:spLocks noChangeArrowheads="1"/>
          </p:cNvSpPr>
          <p:nvPr/>
        </p:nvSpPr>
        <p:spPr bwMode="auto">
          <a:xfrm>
            <a:off x="1752600" y="304800"/>
            <a:ext cx="5562600" cy="519113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r>
              <a:rPr lang="es-MX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Fam. Alarcón / La vivienda</a:t>
            </a:r>
            <a:endParaRPr lang="es-ES_tradnl" sz="2800" b="1" dirty="0"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346" name="Picture 2" descr="C:\1 DENSIFICACION URBANA\Carlos\e1.jpg"/>
          <p:cNvPicPr>
            <a:picLocks noChangeAspect="1" noChangeArrowheads="1"/>
          </p:cNvPicPr>
          <p:nvPr/>
        </p:nvPicPr>
        <p:blipFill>
          <a:blip r:embed="rId3" cstate="print">
            <a:lum bright="6000"/>
          </a:blip>
          <a:srcRect/>
          <a:stretch>
            <a:fillRect/>
          </a:stretch>
        </p:blipFill>
        <p:spPr bwMode="auto">
          <a:xfrm>
            <a:off x="609600" y="914400"/>
            <a:ext cx="8002588" cy="5334000"/>
          </a:xfrm>
          <a:prstGeom prst="rect">
            <a:avLst/>
          </a:prstGeom>
          <a:noFill/>
          <a:effectLst>
            <a:outerShdw dist="107763" dir="2700000" algn="ctr" rotWithShape="0">
              <a:schemeClr val="bg2"/>
            </a:outerShdw>
          </a:effectLst>
        </p:spPr>
      </p:pic>
      <p:pic>
        <p:nvPicPr>
          <p:cNvPr id="185347" name="Picture 3" descr="C:\1 DENSIFICACION URBANA\Carlos\e2.jpg"/>
          <p:cNvPicPr>
            <a:picLocks noChangeAspect="1" noChangeArrowheads="1"/>
          </p:cNvPicPr>
          <p:nvPr/>
        </p:nvPicPr>
        <p:blipFill>
          <a:blip r:embed="rId4" cstate="print">
            <a:lum bright="6000"/>
          </a:blip>
          <a:srcRect/>
          <a:stretch>
            <a:fillRect/>
          </a:stretch>
        </p:blipFill>
        <p:spPr bwMode="auto">
          <a:xfrm>
            <a:off x="609600" y="914400"/>
            <a:ext cx="8002588" cy="5334000"/>
          </a:xfrm>
          <a:prstGeom prst="rect">
            <a:avLst/>
          </a:prstGeom>
          <a:noFill/>
          <a:effectLst>
            <a:outerShdw dist="107763" dir="2700000" algn="ctr" rotWithShape="0">
              <a:srgbClr val="808080"/>
            </a:outerShdw>
          </a:effectLst>
        </p:spPr>
      </p:pic>
      <p:pic>
        <p:nvPicPr>
          <p:cNvPr id="185348" name="Picture 4" descr="C:\1 DENSIFICACION URBANA\Carlos\e3.jpg"/>
          <p:cNvPicPr>
            <a:picLocks noChangeAspect="1" noChangeArrowheads="1"/>
          </p:cNvPicPr>
          <p:nvPr/>
        </p:nvPicPr>
        <p:blipFill>
          <a:blip r:embed="rId5" cstate="print">
            <a:lum bright="6000"/>
          </a:blip>
          <a:srcRect/>
          <a:stretch>
            <a:fillRect/>
          </a:stretch>
        </p:blipFill>
        <p:spPr bwMode="auto">
          <a:xfrm>
            <a:off x="609600" y="914400"/>
            <a:ext cx="8002588" cy="5334000"/>
          </a:xfrm>
          <a:prstGeom prst="rect">
            <a:avLst/>
          </a:prstGeom>
          <a:noFill/>
          <a:effectLst>
            <a:outerShdw dist="107763" dir="2700000" algn="ctr" rotWithShape="0">
              <a:srgbClr val="808080"/>
            </a:outerShdw>
          </a:effectLst>
        </p:spPr>
      </p:pic>
      <p:pic>
        <p:nvPicPr>
          <p:cNvPr id="185349" name="Picture 5" descr="C:\1 DENSIFICACION URBANA\Carlos\e5.jpg"/>
          <p:cNvPicPr>
            <a:picLocks noChangeAspect="1" noChangeArrowheads="1"/>
          </p:cNvPicPr>
          <p:nvPr/>
        </p:nvPicPr>
        <p:blipFill>
          <a:blip r:embed="rId6" cstate="print">
            <a:lum bright="6000"/>
          </a:blip>
          <a:srcRect/>
          <a:stretch>
            <a:fillRect/>
          </a:stretch>
        </p:blipFill>
        <p:spPr bwMode="auto">
          <a:xfrm>
            <a:off x="609600" y="914400"/>
            <a:ext cx="8002588" cy="5334000"/>
          </a:xfrm>
          <a:prstGeom prst="rect">
            <a:avLst/>
          </a:prstGeom>
          <a:noFill/>
          <a:effectLst>
            <a:outerShdw dist="107763" dir="2700000" algn="ctr" rotWithShape="0">
              <a:srgbClr val="808080"/>
            </a:outerShdw>
          </a:effectLst>
        </p:spPr>
      </p:pic>
      <p:pic>
        <p:nvPicPr>
          <p:cNvPr id="185350" name="Picture 6" descr="C:\1 DENSIFICACION URBANA\Carlos\e6.jpg"/>
          <p:cNvPicPr>
            <a:picLocks noChangeAspect="1" noChangeArrowheads="1"/>
          </p:cNvPicPr>
          <p:nvPr/>
        </p:nvPicPr>
        <p:blipFill>
          <a:blip r:embed="rId7" cstate="print">
            <a:lum bright="6000"/>
          </a:blip>
          <a:srcRect/>
          <a:stretch>
            <a:fillRect/>
          </a:stretch>
        </p:blipFill>
        <p:spPr bwMode="auto">
          <a:xfrm>
            <a:off x="609600" y="914400"/>
            <a:ext cx="8002588" cy="5334000"/>
          </a:xfrm>
          <a:prstGeom prst="rect">
            <a:avLst/>
          </a:prstGeom>
          <a:noFill/>
          <a:effectLst>
            <a:outerShdw dist="107763" dir="2700000" algn="ctr" rotWithShape="0">
              <a:srgbClr val="808080"/>
            </a:outerShdw>
          </a:effectLst>
        </p:spPr>
      </p:pic>
      <p:pic>
        <p:nvPicPr>
          <p:cNvPr id="185351" name="Picture 7" descr="C:\1 DENSIFICACION URBANA\Carlos\e7.jpg"/>
          <p:cNvPicPr>
            <a:picLocks noChangeAspect="1" noChangeArrowheads="1"/>
          </p:cNvPicPr>
          <p:nvPr/>
        </p:nvPicPr>
        <p:blipFill>
          <a:blip r:embed="rId8" cstate="print">
            <a:lum bright="6000"/>
          </a:blip>
          <a:srcRect/>
          <a:stretch>
            <a:fillRect/>
          </a:stretch>
        </p:blipFill>
        <p:spPr bwMode="auto">
          <a:xfrm>
            <a:off x="609600" y="914400"/>
            <a:ext cx="8002588" cy="5334000"/>
          </a:xfrm>
          <a:prstGeom prst="rect">
            <a:avLst/>
          </a:prstGeom>
          <a:noFill/>
          <a:effectLst>
            <a:outerShdw dist="107763" dir="2700000" algn="ctr" rotWithShape="0">
              <a:srgbClr val="808080"/>
            </a:outerShdw>
          </a:effectLst>
        </p:spPr>
      </p:pic>
      <p:pic>
        <p:nvPicPr>
          <p:cNvPr id="185352" name="Picture 8" descr="C:\1 DENSIFICACION URBANA\Carlos\e8.jpg"/>
          <p:cNvPicPr>
            <a:picLocks noChangeAspect="1" noChangeArrowheads="1"/>
          </p:cNvPicPr>
          <p:nvPr/>
        </p:nvPicPr>
        <p:blipFill>
          <a:blip r:embed="rId9" cstate="print">
            <a:lum bright="6000"/>
          </a:blip>
          <a:srcRect/>
          <a:stretch>
            <a:fillRect/>
          </a:stretch>
        </p:blipFill>
        <p:spPr bwMode="auto">
          <a:xfrm>
            <a:off x="609600" y="914400"/>
            <a:ext cx="8001000" cy="5334000"/>
          </a:xfrm>
          <a:prstGeom prst="rect">
            <a:avLst/>
          </a:prstGeom>
          <a:noFill/>
          <a:effectLst>
            <a:outerShdw dist="107763" dir="2700000" algn="ctr" rotWithShape="0">
              <a:srgbClr val="808080"/>
            </a:outerShdw>
          </a:effectLst>
        </p:spPr>
      </p:pic>
      <p:sp>
        <p:nvSpPr>
          <p:cNvPr id="185353" name="AutoShape 9"/>
          <p:cNvSpPr>
            <a:spLocks noChangeArrowheads="1"/>
          </p:cNvSpPr>
          <p:nvPr/>
        </p:nvSpPr>
        <p:spPr bwMode="auto">
          <a:xfrm>
            <a:off x="4648200" y="5257800"/>
            <a:ext cx="1143000" cy="685800"/>
          </a:xfrm>
          <a:prstGeom prst="wedgeRectCallout">
            <a:avLst>
              <a:gd name="adj1" fmla="val -52361"/>
              <a:gd name="adj2" fmla="val -202546"/>
            </a:avLst>
          </a:prstGeom>
          <a:solidFill>
            <a:srgbClr val="FFFFCC"/>
          </a:solidFill>
          <a:ln w="28575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es-ES_tradnl" sz="1200" b="1" dirty="0"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Primer Piso</a:t>
            </a:r>
          </a:p>
          <a:p>
            <a:r>
              <a:rPr lang="es-ES_tradnl" sz="1200" b="1" dirty="0"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de </a:t>
            </a:r>
            <a:r>
              <a:rPr lang="es-ES_tradnl" sz="1200" b="1" dirty="0" smtClean="0"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Dúplex </a:t>
            </a:r>
            <a:r>
              <a:rPr lang="es-ES_tradnl" sz="1200" b="1" dirty="0"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“B’</a:t>
            </a:r>
          </a:p>
          <a:p>
            <a:r>
              <a:rPr lang="es-ES_tradnl" sz="1200" b="1" dirty="0"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U$ 4,505</a:t>
            </a:r>
            <a:endParaRPr lang="es-ES_tradnl" sz="1400" dirty="0">
              <a:effectLst/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85354" name="AutoShape 10"/>
          <p:cNvSpPr>
            <a:spLocks noChangeArrowheads="1"/>
          </p:cNvSpPr>
          <p:nvPr/>
        </p:nvSpPr>
        <p:spPr bwMode="auto">
          <a:xfrm>
            <a:off x="7315200" y="1168400"/>
            <a:ext cx="1143000" cy="685800"/>
          </a:xfrm>
          <a:prstGeom prst="wedgeRectCallout">
            <a:avLst>
              <a:gd name="adj1" fmla="val -91111"/>
              <a:gd name="adj2" fmla="val 171296"/>
            </a:avLst>
          </a:prstGeom>
          <a:solidFill>
            <a:srgbClr val="FFFFCC"/>
          </a:solidFill>
          <a:ln w="28575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es-ES_tradnl" sz="1200" b="1" dirty="0"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Primer Piso</a:t>
            </a:r>
          </a:p>
          <a:p>
            <a:r>
              <a:rPr lang="es-ES_tradnl" sz="1200" b="1" dirty="0"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de </a:t>
            </a:r>
            <a:r>
              <a:rPr lang="es-ES_tradnl" sz="1200" b="1" dirty="0" smtClean="0"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Dúplex </a:t>
            </a:r>
            <a:r>
              <a:rPr lang="es-ES_tradnl" sz="1200" b="1" dirty="0"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“A’</a:t>
            </a:r>
          </a:p>
          <a:p>
            <a:r>
              <a:rPr lang="es-ES_tradnl" sz="1200" b="1" dirty="0"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U$ 4,505</a:t>
            </a:r>
          </a:p>
        </p:txBody>
      </p:sp>
      <p:pic>
        <p:nvPicPr>
          <p:cNvPr id="185355" name="Picture 11" descr="C:\1 DENSIFICACION URBANA\Carlos\Const5.jpg"/>
          <p:cNvPicPr>
            <a:picLocks noChangeAspect="1" noChangeArrowheads="1"/>
          </p:cNvPicPr>
          <p:nvPr/>
        </p:nvPicPr>
        <p:blipFill>
          <a:blip r:embed="rId10" cstate="print"/>
          <a:srcRect t="5405"/>
          <a:stretch>
            <a:fillRect/>
          </a:stretch>
        </p:blipFill>
        <p:spPr bwMode="auto">
          <a:xfrm>
            <a:off x="1219200" y="838200"/>
            <a:ext cx="1339850" cy="1905000"/>
          </a:xfrm>
          <a:prstGeom prst="rect">
            <a:avLst/>
          </a:prstGeom>
          <a:noFill/>
          <a:effectLst>
            <a:outerShdw dist="107763" dir="2700000" algn="ctr" rotWithShape="0">
              <a:srgbClr val="808080"/>
            </a:outerShdw>
          </a:effectLst>
        </p:spPr>
      </p:pic>
      <p:pic>
        <p:nvPicPr>
          <p:cNvPr id="185356" name="Picture 12" descr="C:\1 DENSIFICACION URBANA\Carlos\Const4.jpg"/>
          <p:cNvPicPr>
            <a:picLocks noChangeAspect="1" noChangeArrowheads="1"/>
          </p:cNvPicPr>
          <p:nvPr/>
        </p:nvPicPr>
        <p:blipFill>
          <a:blip r:embed="rId11" cstate="print">
            <a:lum bright="6000"/>
          </a:blip>
          <a:srcRect/>
          <a:stretch>
            <a:fillRect/>
          </a:stretch>
        </p:blipFill>
        <p:spPr bwMode="auto">
          <a:xfrm>
            <a:off x="457200" y="4495800"/>
            <a:ext cx="1314450" cy="1905000"/>
          </a:xfrm>
          <a:prstGeom prst="rect">
            <a:avLst/>
          </a:prstGeom>
          <a:noFill/>
          <a:effectLst>
            <a:outerShdw dist="107763" dir="2700000" algn="ctr" rotWithShape="0">
              <a:srgbClr val="808080"/>
            </a:outerShdw>
          </a:effectLst>
        </p:spPr>
      </p:pic>
      <p:pic>
        <p:nvPicPr>
          <p:cNvPr id="185357" name="Picture 13" descr="C:\1 DENSIFICACION URBANA\Carlos\const6.JPG"/>
          <p:cNvPicPr>
            <a:picLocks noChangeAspect="1" noChangeArrowheads="1"/>
          </p:cNvPicPr>
          <p:nvPr/>
        </p:nvPicPr>
        <p:blipFill>
          <a:blip r:embed="rId12" cstate="print">
            <a:lum bright="12000"/>
          </a:blip>
          <a:srcRect/>
          <a:stretch>
            <a:fillRect/>
          </a:stretch>
        </p:blipFill>
        <p:spPr bwMode="auto">
          <a:xfrm>
            <a:off x="6553200" y="5029200"/>
            <a:ext cx="2133600" cy="1414463"/>
          </a:xfrm>
          <a:prstGeom prst="rect">
            <a:avLst/>
          </a:prstGeom>
          <a:noFill/>
          <a:effectLst>
            <a:outerShdw dist="107763" dir="2700000" algn="ctr" rotWithShape="0">
              <a:srgbClr val="808080"/>
            </a:outerShdw>
          </a:effectLst>
        </p:spPr>
      </p:pic>
      <p:sp>
        <p:nvSpPr>
          <p:cNvPr id="185358" name="Text Box 14"/>
          <p:cNvSpPr txBox="1">
            <a:spLocks noChangeArrowheads="1"/>
          </p:cNvSpPr>
          <p:nvPr/>
        </p:nvSpPr>
        <p:spPr bwMode="auto">
          <a:xfrm>
            <a:off x="1295400" y="228600"/>
            <a:ext cx="6858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s-MX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VIVIENDAS DE CALIDAD</a:t>
            </a:r>
            <a:endParaRPr lang="es-MX" sz="2800" dirty="0"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5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00"/>
                            </p:stCondLst>
                            <p:childTnLst>
                              <p:par>
                                <p:cTn id="8" presetID="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853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53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5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5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5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0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5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53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53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900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5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500"/>
                            </p:stCondLst>
                            <p:childTnLst>
                              <p:par>
                                <p:cTn id="30" presetID="2" presetClass="entr" presetSubtype="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53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853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20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5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35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5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5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5353" grpId="0" animBg="1" autoUpdateAnimBg="0"/>
      <p:bldP spid="185354" grpId="0" animBg="1" autoUpdate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1043608" y="476672"/>
            <a:ext cx="4321439" cy="590931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lnSpc>
                <a:spcPct val="90000"/>
              </a:lnSpc>
              <a:spcBef>
                <a:spcPct val="50000"/>
              </a:spcBef>
            </a:pPr>
            <a:r>
              <a:rPr lang="es-ES_tradnl" sz="3600" b="1" dirty="0">
                <a:latin typeface="Arial Black" pitchFamily="34" charset="0"/>
              </a:rPr>
              <a:t>Villa El Salvador</a:t>
            </a:r>
            <a:endParaRPr lang="es-ES" sz="3600" b="1" dirty="0">
              <a:latin typeface="Arial Black" pitchFamily="34" charset="0"/>
            </a:endParaRP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5256598" y="1198493"/>
            <a:ext cx="2699778" cy="646331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s-ES_tradnl" sz="3600" b="1" dirty="0">
                <a:solidFill>
                  <a:srgbClr val="FF0000"/>
                </a:solidFill>
                <a:latin typeface="Tahoma" pitchFamily="34" charset="0"/>
              </a:rPr>
              <a:t>EN CIFRAS</a:t>
            </a:r>
            <a:endParaRPr lang="es-ES" sz="3600" b="1" dirty="0">
              <a:solidFill>
                <a:srgbClr val="FF0000"/>
              </a:solidFill>
              <a:latin typeface="Tahoma" pitchFamily="34" charset="0"/>
            </a:endParaRPr>
          </a:p>
        </p:txBody>
      </p:sp>
      <p:pic>
        <p:nvPicPr>
          <p:cNvPr id="7" name="Picture 9" descr="poblacion%peru%lima%ve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600" y="2132856"/>
            <a:ext cx="8172400" cy="4703223"/>
          </a:xfrm>
          <a:prstGeom prst="rect">
            <a:avLst/>
          </a:prstGeom>
          <a:noFill/>
        </p:spPr>
      </p:pic>
      <p:sp>
        <p:nvSpPr>
          <p:cNvPr id="8" name="Text Box 10"/>
          <p:cNvSpPr txBox="1">
            <a:spLocks noChangeArrowheads="1"/>
          </p:cNvSpPr>
          <p:nvPr/>
        </p:nvSpPr>
        <p:spPr bwMode="auto">
          <a:xfrm>
            <a:off x="1029072" y="1295400"/>
            <a:ext cx="4191000" cy="457200"/>
          </a:xfrm>
          <a:prstGeom prst="rect">
            <a:avLst/>
          </a:prstGeom>
          <a:solidFill>
            <a:schemeClr val="accent1"/>
          </a:solidFill>
          <a:ln w="381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s-MX" b="1" dirty="0">
                <a:latin typeface="Tahoma" pitchFamily="34" charset="0"/>
                <a:cs typeface="Tahoma" pitchFamily="34" charset="0"/>
              </a:rPr>
              <a:t>Territorio y población</a:t>
            </a:r>
            <a:endParaRPr lang="es-ES" b="1" dirty="0">
              <a:latin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ChangeArrowheads="1"/>
          </p:cNvSpPr>
          <p:nvPr/>
        </p:nvSpPr>
        <p:spPr bwMode="auto">
          <a:xfrm>
            <a:off x="2209800" y="1081088"/>
            <a:ext cx="4729163" cy="519112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s-MX" sz="2800" b="1" dirty="0">
                <a:solidFill>
                  <a:srgbClr val="CC0000"/>
                </a:solidFill>
                <a:latin typeface="Tahoma" pitchFamily="34" charset="0"/>
              </a:rPr>
              <a:t>De la vivienda a la ciudad</a:t>
            </a:r>
            <a:endParaRPr lang="es-ES_tradnl" sz="2800" b="1" dirty="0"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</a:endParaRPr>
          </a:p>
        </p:txBody>
      </p:sp>
      <p:sp>
        <p:nvSpPr>
          <p:cNvPr id="71683" name="Rectangle 3"/>
          <p:cNvSpPr>
            <a:spLocks noChangeArrowheads="1"/>
          </p:cNvSpPr>
          <p:nvPr/>
        </p:nvSpPr>
        <p:spPr bwMode="auto">
          <a:xfrm>
            <a:off x="990600" y="1600200"/>
            <a:ext cx="76962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just">
              <a:spcBef>
                <a:spcPct val="20000"/>
              </a:spcBef>
            </a:pPr>
            <a:r>
              <a:rPr lang="es-MX" dirty="0">
                <a:latin typeface="Tahoma" pitchFamily="34" charset="0"/>
              </a:rPr>
              <a:t>El proceso de densificación urbana y mejoramiento del entorno van de la mano, debido a que las acciones en curso modifican no solamente las viviendas, sino las manzanas, los barrios y las ciudades. </a:t>
            </a:r>
            <a:endParaRPr lang="es-ES" dirty="0">
              <a:latin typeface="Tahoma" pitchFamily="34" charset="0"/>
            </a:endParaRPr>
          </a:p>
        </p:txBody>
      </p:sp>
      <p:grpSp>
        <p:nvGrpSpPr>
          <p:cNvPr id="71684" name="Group 4"/>
          <p:cNvGrpSpPr>
            <a:grpSpLocks/>
          </p:cNvGrpSpPr>
          <p:nvPr/>
        </p:nvGrpSpPr>
        <p:grpSpPr bwMode="auto">
          <a:xfrm>
            <a:off x="977900" y="3367088"/>
            <a:ext cx="8031163" cy="2901950"/>
            <a:chOff x="472" y="1152"/>
            <a:chExt cx="5059" cy="1828"/>
          </a:xfrm>
        </p:grpSpPr>
        <p:pic>
          <p:nvPicPr>
            <p:cNvPr id="71685" name="Picture 5" descr="C:\1 DENSIFICACION URBANA\imagenes\fotos_cuanti\VES_PACHACAMAC.jpg"/>
            <p:cNvPicPr>
              <a:picLocks noChangeAspect="1" noChangeArrowheads="1"/>
            </p:cNvPicPr>
            <p:nvPr/>
          </p:nvPicPr>
          <p:blipFill>
            <a:blip r:embed="rId3" cstate="print">
              <a:lum bright="18000"/>
            </a:blip>
            <a:srcRect l="1874" r="18771" b="74487"/>
            <a:stretch>
              <a:fillRect/>
            </a:stretch>
          </p:blipFill>
          <p:spPr bwMode="auto">
            <a:xfrm>
              <a:off x="472" y="1152"/>
              <a:ext cx="5048" cy="3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1686" name="Picture 6" descr="C:\1 DENSIFICACION URBANA\imagenes\fotos_cuanti\VES_PACHACAMAC.jpg"/>
            <p:cNvPicPr>
              <a:picLocks noChangeAspect="1" noChangeArrowheads="1"/>
            </p:cNvPicPr>
            <p:nvPr/>
          </p:nvPicPr>
          <p:blipFill>
            <a:blip r:embed="rId3" cstate="print">
              <a:lum bright="18000"/>
            </a:blip>
            <a:srcRect l="1874" r="5368"/>
            <a:stretch>
              <a:fillRect/>
            </a:stretch>
          </p:blipFill>
          <p:spPr bwMode="auto">
            <a:xfrm>
              <a:off x="472" y="1480"/>
              <a:ext cx="5059" cy="1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71687" name="Group 7"/>
          <p:cNvGrpSpPr>
            <a:grpSpLocks/>
          </p:cNvGrpSpPr>
          <p:nvPr/>
        </p:nvGrpSpPr>
        <p:grpSpPr bwMode="auto">
          <a:xfrm>
            <a:off x="815975" y="5622925"/>
            <a:ext cx="8355013" cy="263525"/>
            <a:chOff x="336" y="2640"/>
            <a:chExt cx="4848" cy="145"/>
          </a:xfrm>
        </p:grpSpPr>
        <p:grpSp>
          <p:nvGrpSpPr>
            <p:cNvPr id="71688" name="Group 8"/>
            <p:cNvGrpSpPr>
              <a:grpSpLocks/>
            </p:cNvGrpSpPr>
            <p:nvPr/>
          </p:nvGrpSpPr>
          <p:grpSpPr bwMode="auto">
            <a:xfrm>
              <a:off x="336" y="2640"/>
              <a:ext cx="4368" cy="96"/>
              <a:chOff x="431" y="2640"/>
              <a:chExt cx="4273" cy="144"/>
            </a:xfrm>
          </p:grpSpPr>
          <p:sp>
            <p:nvSpPr>
              <p:cNvPr id="71689" name="AutoShape 9"/>
              <p:cNvSpPr>
                <a:spLocks noChangeArrowheads="1"/>
              </p:cNvSpPr>
              <p:nvPr/>
            </p:nvSpPr>
            <p:spPr bwMode="auto">
              <a:xfrm>
                <a:off x="1056" y="2640"/>
                <a:ext cx="3648" cy="144"/>
              </a:xfrm>
              <a:custGeom>
                <a:avLst/>
                <a:gdLst>
                  <a:gd name="G0" fmla="+- 1378 0 0"/>
                  <a:gd name="G1" fmla="+- 21600 0 1378"/>
                  <a:gd name="G2" fmla="*/ 1378 1 2"/>
                  <a:gd name="G3" fmla="+- 21600 0 G2"/>
                  <a:gd name="G4" fmla="+/ 1378 21600 2"/>
                  <a:gd name="G5" fmla="+/ G1 0 2"/>
                  <a:gd name="G6" fmla="*/ 21600 21600 1378"/>
                  <a:gd name="G7" fmla="*/ G6 1 2"/>
                  <a:gd name="G8" fmla="+- 21600 0 G7"/>
                  <a:gd name="G9" fmla="*/ 21600 1 2"/>
                  <a:gd name="G10" fmla="+- 1378 0 G9"/>
                  <a:gd name="G11" fmla="?: G10 G8 0"/>
                  <a:gd name="G12" fmla="?: G10 G7 21600"/>
                  <a:gd name="T0" fmla="*/ 20911 w 21600"/>
                  <a:gd name="T1" fmla="*/ 10800 h 21600"/>
                  <a:gd name="T2" fmla="*/ 10800 w 21600"/>
                  <a:gd name="T3" fmla="*/ 21600 h 21600"/>
                  <a:gd name="T4" fmla="*/ 689 w 21600"/>
                  <a:gd name="T5" fmla="*/ 10800 h 21600"/>
                  <a:gd name="T6" fmla="*/ 10800 w 21600"/>
                  <a:gd name="T7" fmla="*/ 0 h 21600"/>
                  <a:gd name="T8" fmla="*/ 2489 w 21600"/>
                  <a:gd name="T9" fmla="*/ 2489 h 21600"/>
                  <a:gd name="T10" fmla="*/ 19111 w 21600"/>
                  <a:gd name="T11" fmla="*/ 19111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1378" y="21600"/>
                    </a:lnTo>
                    <a:lnTo>
                      <a:pt x="20222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009900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s-PE" dirty="0"/>
              </a:p>
            </p:txBody>
          </p:sp>
          <p:sp>
            <p:nvSpPr>
              <p:cNvPr id="71690" name="AutoShape 10"/>
              <p:cNvSpPr>
                <a:spLocks noChangeArrowheads="1"/>
              </p:cNvSpPr>
              <p:nvPr/>
            </p:nvSpPr>
            <p:spPr bwMode="auto">
              <a:xfrm rot="-10866940">
                <a:off x="431" y="2640"/>
                <a:ext cx="816" cy="144"/>
              </a:xfrm>
              <a:custGeom>
                <a:avLst/>
                <a:gdLst>
                  <a:gd name="G0" fmla="+- 1800 0 0"/>
                  <a:gd name="G1" fmla="+- 21600 0 1800"/>
                  <a:gd name="G2" fmla="*/ 1800 1 2"/>
                  <a:gd name="G3" fmla="+- 21600 0 G2"/>
                  <a:gd name="G4" fmla="+/ 1800 21600 2"/>
                  <a:gd name="G5" fmla="+/ G1 0 2"/>
                  <a:gd name="G6" fmla="*/ 21600 21600 1800"/>
                  <a:gd name="G7" fmla="*/ G6 1 2"/>
                  <a:gd name="G8" fmla="+- 21600 0 G7"/>
                  <a:gd name="G9" fmla="*/ 21600 1 2"/>
                  <a:gd name="G10" fmla="+- 1800 0 G9"/>
                  <a:gd name="G11" fmla="?: G10 G8 0"/>
                  <a:gd name="G12" fmla="?: G10 G7 21600"/>
                  <a:gd name="T0" fmla="*/ 20700 w 21600"/>
                  <a:gd name="T1" fmla="*/ 10800 h 21600"/>
                  <a:gd name="T2" fmla="*/ 10800 w 21600"/>
                  <a:gd name="T3" fmla="*/ 21600 h 21600"/>
                  <a:gd name="T4" fmla="*/ 900 w 21600"/>
                  <a:gd name="T5" fmla="*/ 10800 h 21600"/>
                  <a:gd name="T6" fmla="*/ 10800 w 21600"/>
                  <a:gd name="T7" fmla="*/ 0 h 21600"/>
                  <a:gd name="T8" fmla="*/ 2700 w 21600"/>
                  <a:gd name="T9" fmla="*/ 2700 h 21600"/>
                  <a:gd name="T10" fmla="*/ 18900 w 21600"/>
                  <a:gd name="T11" fmla="*/ 189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1800" y="21600"/>
                    </a:lnTo>
                    <a:lnTo>
                      <a:pt x="198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009900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s-PE" dirty="0"/>
              </a:p>
            </p:txBody>
          </p:sp>
        </p:grpSp>
        <p:sp>
          <p:nvSpPr>
            <p:cNvPr id="71691" name="AutoShape 11"/>
            <p:cNvSpPr>
              <a:spLocks noChangeArrowheads="1"/>
            </p:cNvSpPr>
            <p:nvPr/>
          </p:nvSpPr>
          <p:spPr bwMode="auto">
            <a:xfrm rot="-10866940">
              <a:off x="4416" y="2641"/>
              <a:ext cx="768" cy="144"/>
            </a:xfrm>
            <a:custGeom>
              <a:avLst/>
              <a:gdLst>
                <a:gd name="G0" fmla="+- 1800 0 0"/>
                <a:gd name="G1" fmla="+- 21600 0 1800"/>
                <a:gd name="G2" fmla="*/ 1800 1 2"/>
                <a:gd name="G3" fmla="+- 21600 0 G2"/>
                <a:gd name="G4" fmla="+/ 1800 21600 2"/>
                <a:gd name="G5" fmla="+/ G1 0 2"/>
                <a:gd name="G6" fmla="*/ 21600 21600 1800"/>
                <a:gd name="G7" fmla="*/ G6 1 2"/>
                <a:gd name="G8" fmla="+- 21600 0 G7"/>
                <a:gd name="G9" fmla="*/ 21600 1 2"/>
                <a:gd name="G10" fmla="+- 1800 0 G9"/>
                <a:gd name="G11" fmla="?: G10 G8 0"/>
                <a:gd name="G12" fmla="?: G10 G7 21600"/>
                <a:gd name="T0" fmla="*/ 20700 w 21600"/>
                <a:gd name="T1" fmla="*/ 10800 h 21600"/>
                <a:gd name="T2" fmla="*/ 10800 w 21600"/>
                <a:gd name="T3" fmla="*/ 21600 h 21600"/>
                <a:gd name="T4" fmla="*/ 900 w 21600"/>
                <a:gd name="T5" fmla="*/ 10800 h 21600"/>
                <a:gd name="T6" fmla="*/ 10800 w 21600"/>
                <a:gd name="T7" fmla="*/ 0 h 21600"/>
                <a:gd name="T8" fmla="*/ 2700 w 21600"/>
                <a:gd name="T9" fmla="*/ 2700 h 21600"/>
                <a:gd name="T10" fmla="*/ 18900 w 21600"/>
                <a:gd name="T11" fmla="*/ 189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1800" y="21600"/>
                  </a:lnTo>
                  <a:lnTo>
                    <a:pt x="198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99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s-PE" dirty="0"/>
            </a:p>
          </p:txBody>
        </p:sp>
      </p:grpSp>
      <p:grpSp>
        <p:nvGrpSpPr>
          <p:cNvPr id="71692" name="Group 12"/>
          <p:cNvGrpSpPr>
            <a:grpSpLocks/>
          </p:cNvGrpSpPr>
          <p:nvPr/>
        </p:nvGrpSpPr>
        <p:grpSpPr bwMode="auto">
          <a:xfrm>
            <a:off x="4872038" y="5016500"/>
            <a:ext cx="485775" cy="606425"/>
            <a:chOff x="2688" y="576"/>
            <a:chExt cx="288" cy="528"/>
          </a:xfrm>
        </p:grpSpPr>
        <p:sp>
          <p:nvSpPr>
            <p:cNvPr id="71693" name="Rectangle 13"/>
            <p:cNvSpPr>
              <a:spLocks noChangeArrowheads="1"/>
            </p:cNvSpPr>
            <p:nvPr/>
          </p:nvSpPr>
          <p:spPr bwMode="auto">
            <a:xfrm>
              <a:off x="2832" y="816"/>
              <a:ext cx="144" cy="48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s-PE" dirty="0"/>
            </a:p>
          </p:txBody>
        </p:sp>
        <p:sp>
          <p:nvSpPr>
            <p:cNvPr id="71694" name="Rectangle 14"/>
            <p:cNvSpPr>
              <a:spLocks noChangeArrowheads="1"/>
            </p:cNvSpPr>
            <p:nvPr/>
          </p:nvSpPr>
          <p:spPr bwMode="auto">
            <a:xfrm>
              <a:off x="2832" y="864"/>
              <a:ext cx="144" cy="48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s-PE" dirty="0"/>
            </a:p>
          </p:txBody>
        </p:sp>
        <p:sp>
          <p:nvSpPr>
            <p:cNvPr id="71695" name="Rectangle 15"/>
            <p:cNvSpPr>
              <a:spLocks noChangeArrowheads="1"/>
            </p:cNvSpPr>
            <p:nvPr/>
          </p:nvSpPr>
          <p:spPr bwMode="auto">
            <a:xfrm>
              <a:off x="2832" y="912"/>
              <a:ext cx="144" cy="48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s-PE" dirty="0"/>
            </a:p>
          </p:txBody>
        </p:sp>
        <p:sp>
          <p:nvSpPr>
            <p:cNvPr id="71696" name="Rectangle 16"/>
            <p:cNvSpPr>
              <a:spLocks noChangeArrowheads="1"/>
            </p:cNvSpPr>
            <p:nvPr/>
          </p:nvSpPr>
          <p:spPr bwMode="auto">
            <a:xfrm>
              <a:off x="2832" y="960"/>
              <a:ext cx="144" cy="48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s-PE" dirty="0"/>
            </a:p>
          </p:txBody>
        </p:sp>
        <p:sp>
          <p:nvSpPr>
            <p:cNvPr id="71697" name="Rectangle 17"/>
            <p:cNvSpPr>
              <a:spLocks noChangeArrowheads="1"/>
            </p:cNvSpPr>
            <p:nvPr/>
          </p:nvSpPr>
          <p:spPr bwMode="auto">
            <a:xfrm>
              <a:off x="2832" y="1008"/>
              <a:ext cx="144" cy="48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s-PE" dirty="0"/>
            </a:p>
          </p:txBody>
        </p:sp>
        <p:sp>
          <p:nvSpPr>
            <p:cNvPr id="71698" name="Rectangle 18"/>
            <p:cNvSpPr>
              <a:spLocks noChangeArrowheads="1"/>
            </p:cNvSpPr>
            <p:nvPr/>
          </p:nvSpPr>
          <p:spPr bwMode="auto">
            <a:xfrm>
              <a:off x="2688" y="624"/>
              <a:ext cx="144" cy="47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s-PE" dirty="0"/>
            </a:p>
          </p:txBody>
        </p:sp>
        <p:sp>
          <p:nvSpPr>
            <p:cNvPr id="71699" name="Rectangle 19"/>
            <p:cNvSpPr>
              <a:spLocks noChangeArrowheads="1"/>
            </p:cNvSpPr>
            <p:nvPr/>
          </p:nvSpPr>
          <p:spPr bwMode="auto">
            <a:xfrm>
              <a:off x="2688" y="672"/>
              <a:ext cx="144" cy="47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s-PE" dirty="0"/>
            </a:p>
          </p:txBody>
        </p:sp>
        <p:sp>
          <p:nvSpPr>
            <p:cNvPr id="71700" name="Rectangle 20"/>
            <p:cNvSpPr>
              <a:spLocks noChangeArrowheads="1"/>
            </p:cNvSpPr>
            <p:nvPr/>
          </p:nvSpPr>
          <p:spPr bwMode="auto">
            <a:xfrm>
              <a:off x="2688" y="720"/>
              <a:ext cx="144" cy="47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s-PE" dirty="0"/>
            </a:p>
          </p:txBody>
        </p:sp>
        <p:sp>
          <p:nvSpPr>
            <p:cNvPr id="71701" name="Rectangle 21"/>
            <p:cNvSpPr>
              <a:spLocks noChangeArrowheads="1"/>
            </p:cNvSpPr>
            <p:nvPr/>
          </p:nvSpPr>
          <p:spPr bwMode="auto">
            <a:xfrm>
              <a:off x="2688" y="767"/>
              <a:ext cx="144" cy="48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s-PE" dirty="0"/>
            </a:p>
          </p:txBody>
        </p:sp>
        <p:sp>
          <p:nvSpPr>
            <p:cNvPr id="71702" name="Rectangle 22"/>
            <p:cNvSpPr>
              <a:spLocks noChangeArrowheads="1"/>
            </p:cNvSpPr>
            <p:nvPr/>
          </p:nvSpPr>
          <p:spPr bwMode="auto">
            <a:xfrm>
              <a:off x="2688" y="816"/>
              <a:ext cx="144" cy="47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s-PE" dirty="0"/>
            </a:p>
          </p:txBody>
        </p:sp>
        <p:sp>
          <p:nvSpPr>
            <p:cNvPr id="71703" name="Rectangle 23"/>
            <p:cNvSpPr>
              <a:spLocks noChangeArrowheads="1"/>
            </p:cNvSpPr>
            <p:nvPr/>
          </p:nvSpPr>
          <p:spPr bwMode="auto">
            <a:xfrm>
              <a:off x="2832" y="1056"/>
              <a:ext cx="144" cy="48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s-PE" dirty="0"/>
            </a:p>
          </p:txBody>
        </p:sp>
        <p:sp>
          <p:nvSpPr>
            <p:cNvPr id="71704" name="Rectangle 24"/>
            <p:cNvSpPr>
              <a:spLocks noChangeArrowheads="1"/>
            </p:cNvSpPr>
            <p:nvPr/>
          </p:nvSpPr>
          <p:spPr bwMode="auto">
            <a:xfrm>
              <a:off x="2688" y="576"/>
              <a:ext cx="144" cy="47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s-PE" dirty="0"/>
            </a:p>
          </p:txBody>
        </p:sp>
      </p:grpSp>
      <p:grpSp>
        <p:nvGrpSpPr>
          <p:cNvPr id="71705" name="Group 25"/>
          <p:cNvGrpSpPr>
            <a:grpSpLocks/>
          </p:cNvGrpSpPr>
          <p:nvPr/>
        </p:nvGrpSpPr>
        <p:grpSpPr bwMode="auto">
          <a:xfrm>
            <a:off x="5357813" y="4495800"/>
            <a:ext cx="1704975" cy="520700"/>
            <a:chOff x="3024" y="2016"/>
            <a:chExt cx="1008" cy="288"/>
          </a:xfrm>
        </p:grpSpPr>
        <p:sp>
          <p:nvSpPr>
            <p:cNvPr id="71706" name="Rectangle 26"/>
            <p:cNvSpPr>
              <a:spLocks noChangeArrowheads="1"/>
            </p:cNvSpPr>
            <p:nvPr/>
          </p:nvSpPr>
          <p:spPr bwMode="auto">
            <a:xfrm>
              <a:off x="3024" y="2016"/>
              <a:ext cx="1008" cy="288"/>
            </a:xfrm>
            <a:prstGeom prst="rect">
              <a:avLst/>
            </a:prstGeom>
            <a:solidFill>
              <a:srgbClr val="FFCC99"/>
            </a:solidFill>
            <a:ln w="9525">
              <a:solidFill>
                <a:schemeClr val="bg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s-PE" dirty="0"/>
            </a:p>
          </p:txBody>
        </p:sp>
        <p:sp>
          <p:nvSpPr>
            <p:cNvPr id="71707" name="Rectangle 27"/>
            <p:cNvSpPr>
              <a:spLocks noChangeArrowheads="1"/>
            </p:cNvSpPr>
            <p:nvPr/>
          </p:nvSpPr>
          <p:spPr bwMode="auto">
            <a:xfrm>
              <a:off x="3120" y="2064"/>
              <a:ext cx="144" cy="144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bg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s-PE" dirty="0"/>
            </a:p>
          </p:txBody>
        </p:sp>
        <p:sp>
          <p:nvSpPr>
            <p:cNvPr id="71708" name="Rectangle 28"/>
            <p:cNvSpPr>
              <a:spLocks noChangeArrowheads="1"/>
            </p:cNvSpPr>
            <p:nvPr/>
          </p:nvSpPr>
          <p:spPr bwMode="auto">
            <a:xfrm>
              <a:off x="3456" y="2064"/>
              <a:ext cx="144" cy="144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bg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s-PE" dirty="0"/>
            </a:p>
          </p:txBody>
        </p:sp>
        <p:sp>
          <p:nvSpPr>
            <p:cNvPr id="71709" name="Rectangle 29"/>
            <p:cNvSpPr>
              <a:spLocks noChangeArrowheads="1"/>
            </p:cNvSpPr>
            <p:nvPr/>
          </p:nvSpPr>
          <p:spPr bwMode="auto">
            <a:xfrm>
              <a:off x="3744" y="2064"/>
              <a:ext cx="144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bg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s-PE" dirty="0"/>
            </a:p>
          </p:txBody>
        </p:sp>
      </p:grpSp>
      <p:grpSp>
        <p:nvGrpSpPr>
          <p:cNvPr id="71710" name="Group 30"/>
          <p:cNvGrpSpPr>
            <a:grpSpLocks/>
          </p:cNvGrpSpPr>
          <p:nvPr/>
        </p:nvGrpSpPr>
        <p:grpSpPr bwMode="auto">
          <a:xfrm>
            <a:off x="3573463" y="4495800"/>
            <a:ext cx="1298575" cy="520700"/>
            <a:chOff x="1968" y="2016"/>
            <a:chExt cx="768" cy="288"/>
          </a:xfrm>
        </p:grpSpPr>
        <p:sp>
          <p:nvSpPr>
            <p:cNvPr id="71711" name="Rectangle 31"/>
            <p:cNvSpPr>
              <a:spLocks noChangeArrowheads="1"/>
            </p:cNvSpPr>
            <p:nvPr/>
          </p:nvSpPr>
          <p:spPr bwMode="auto">
            <a:xfrm>
              <a:off x="1968" y="2016"/>
              <a:ext cx="768" cy="288"/>
            </a:xfrm>
            <a:prstGeom prst="rect">
              <a:avLst/>
            </a:prstGeom>
            <a:solidFill>
              <a:srgbClr val="99FFCC"/>
            </a:solidFill>
            <a:ln w="9525">
              <a:solidFill>
                <a:schemeClr val="bg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s-PE" dirty="0"/>
            </a:p>
          </p:txBody>
        </p:sp>
        <p:sp>
          <p:nvSpPr>
            <p:cNvPr id="71712" name="Rectangle 32"/>
            <p:cNvSpPr>
              <a:spLocks noChangeArrowheads="1"/>
            </p:cNvSpPr>
            <p:nvPr/>
          </p:nvSpPr>
          <p:spPr bwMode="auto">
            <a:xfrm>
              <a:off x="2112" y="2064"/>
              <a:ext cx="96" cy="144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bg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s-PE" dirty="0"/>
            </a:p>
          </p:txBody>
        </p:sp>
        <p:sp>
          <p:nvSpPr>
            <p:cNvPr id="71713" name="Rectangle 33"/>
            <p:cNvSpPr>
              <a:spLocks noChangeArrowheads="1"/>
            </p:cNvSpPr>
            <p:nvPr/>
          </p:nvSpPr>
          <p:spPr bwMode="auto">
            <a:xfrm>
              <a:off x="2400" y="2064"/>
              <a:ext cx="96" cy="144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bg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s-PE" dirty="0"/>
            </a:p>
          </p:txBody>
        </p:sp>
        <p:sp>
          <p:nvSpPr>
            <p:cNvPr id="71714" name="Rectangle 34"/>
            <p:cNvSpPr>
              <a:spLocks noChangeArrowheads="1"/>
            </p:cNvSpPr>
            <p:nvPr/>
          </p:nvSpPr>
          <p:spPr bwMode="auto">
            <a:xfrm>
              <a:off x="2592" y="2064"/>
              <a:ext cx="96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bg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s-PE" dirty="0"/>
            </a:p>
          </p:txBody>
        </p:sp>
      </p:grpSp>
      <p:grpSp>
        <p:nvGrpSpPr>
          <p:cNvPr id="71715" name="Group 35"/>
          <p:cNvGrpSpPr>
            <a:grpSpLocks/>
          </p:cNvGrpSpPr>
          <p:nvPr/>
        </p:nvGrpSpPr>
        <p:grpSpPr bwMode="auto">
          <a:xfrm>
            <a:off x="1787525" y="3800475"/>
            <a:ext cx="1785938" cy="1216025"/>
            <a:chOff x="911" y="1632"/>
            <a:chExt cx="1057" cy="672"/>
          </a:xfrm>
        </p:grpSpPr>
        <p:sp>
          <p:nvSpPr>
            <p:cNvPr id="71716" name="Rectangle 36"/>
            <p:cNvSpPr>
              <a:spLocks noChangeArrowheads="1"/>
            </p:cNvSpPr>
            <p:nvPr/>
          </p:nvSpPr>
          <p:spPr bwMode="auto">
            <a:xfrm>
              <a:off x="960" y="1728"/>
              <a:ext cx="1008" cy="576"/>
            </a:xfrm>
            <a:prstGeom prst="rect">
              <a:avLst/>
            </a:prstGeom>
            <a:solidFill>
              <a:srgbClr val="99CCFF"/>
            </a:solidFill>
            <a:ln w="9525">
              <a:solidFill>
                <a:schemeClr val="bg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s-PE" dirty="0"/>
            </a:p>
          </p:txBody>
        </p:sp>
        <p:sp>
          <p:nvSpPr>
            <p:cNvPr id="71717" name="Rectangle 37"/>
            <p:cNvSpPr>
              <a:spLocks noChangeArrowheads="1"/>
            </p:cNvSpPr>
            <p:nvPr/>
          </p:nvSpPr>
          <p:spPr bwMode="auto">
            <a:xfrm>
              <a:off x="960" y="2064"/>
              <a:ext cx="144" cy="144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bg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s-PE" dirty="0"/>
            </a:p>
          </p:txBody>
        </p:sp>
        <p:sp>
          <p:nvSpPr>
            <p:cNvPr id="71718" name="Rectangle 38"/>
            <p:cNvSpPr>
              <a:spLocks noChangeArrowheads="1"/>
            </p:cNvSpPr>
            <p:nvPr/>
          </p:nvSpPr>
          <p:spPr bwMode="auto">
            <a:xfrm>
              <a:off x="1296" y="2064"/>
              <a:ext cx="144" cy="144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bg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s-PE" dirty="0"/>
            </a:p>
          </p:txBody>
        </p:sp>
        <p:sp>
          <p:nvSpPr>
            <p:cNvPr id="71719" name="Rectangle 39"/>
            <p:cNvSpPr>
              <a:spLocks noChangeArrowheads="1"/>
            </p:cNvSpPr>
            <p:nvPr/>
          </p:nvSpPr>
          <p:spPr bwMode="auto">
            <a:xfrm>
              <a:off x="1296" y="1776"/>
              <a:ext cx="144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bg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s-PE" dirty="0"/>
            </a:p>
          </p:txBody>
        </p:sp>
        <p:sp>
          <p:nvSpPr>
            <p:cNvPr id="71720" name="Rectangle 40"/>
            <p:cNvSpPr>
              <a:spLocks noChangeArrowheads="1"/>
            </p:cNvSpPr>
            <p:nvPr/>
          </p:nvSpPr>
          <p:spPr bwMode="auto">
            <a:xfrm>
              <a:off x="1632" y="2064"/>
              <a:ext cx="144" cy="144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bg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s-PE" dirty="0"/>
            </a:p>
          </p:txBody>
        </p:sp>
        <p:sp>
          <p:nvSpPr>
            <p:cNvPr id="71721" name="Rectangle 41"/>
            <p:cNvSpPr>
              <a:spLocks noChangeArrowheads="1"/>
            </p:cNvSpPr>
            <p:nvPr/>
          </p:nvSpPr>
          <p:spPr bwMode="auto">
            <a:xfrm>
              <a:off x="960" y="1776"/>
              <a:ext cx="144" cy="144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bg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s-PE" dirty="0"/>
            </a:p>
          </p:txBody>
        </p:sp>
        <p:sp>
          <p:nvSpPr>
            <p:cNvPr id="71722" name="Rectangle 42"/>
            <p:cNvSpPr>
              <a:spLocks noChangeArrowheads="1"/>
            </p:cNvSpPr>
            <p:nvPr/>
          </p:nvSpPr>
          <p:spPr bwMode="auto">
            <a:xfrm>
              <a:off x="1632" y="1776"/>
              <a:ext cx="48" cy="144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bg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s-PE" dirty="0"/>
            </a:p>
          </p:txBody>
        </p:sp>
        <p:sp>
          <p:nvSpPr>
            <p:cNvPr id="71723" name="Rectangle 43"/>
            <p:cNvSpPr>
              <a:spLocks noChangeArrowheads="1"/>
            </p:cNvSpPr>
            <p:nvPr/>
          </p:nvSpPr>
          <p:spPr bwMode="auto">
            <a:xfrm>
              <a:off x="1728" y="1776"/>
              <a:ext cx="48" cy="144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bg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s-PE" dirty="0"/>
            </a:p>
          </p:txBody>
        </p:sp>
        <p:sp>
          <p:nvSpPr>
            <p:cNvPr id="71724" name="Rectangle 44"/>
            <p:cNvSpPr>
              <a:spLocks noChangeArrowheads="1"/>
            </p:cNvSpPr>
            <p:nvPr/>
          </p:nvSpPr>
          <p:spPr bwMode="auto">
            <a:xfrm>
              <a:off x="960" y="1968"/>
              <a:ext cx="1008" cy="4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s-PE" dirty="0"/>
            </a:p>
          </p:txBody>
        </p:sp>
        <p:sp>
          <p:nvSpPr>
            <p:cNvPr id="71725" name="AutoShape 45"/>
            <p:cNvSpPr>
              <a:spLocks noChangeArrowheads="1"/>
            </p:cNvSpPr>
            <p:nvPr/>
          </p:nvSpPr>
          <p:spPr bwMode="auto">
            <a:xfrm rot="-5463229">
              <a:off x="1034" y="1509"/>
              <a:ext cx="92" cy="337"/>
            </a:xfrm>
            <a:prstGeom prst="rtTriangle">
              <a:avLst/>
            </a:prstGeom>
            <a:solidFill>
              <a:srgbClr val="99CCFF"/>
            </a:solidFill>
            <a:ln w="28575">
              <a:solidFill>
                <a:schemeClr val="bg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s-PE" dirty="0"/>
            </a:p>
          </p:txBody>
        </p:sp>
      </p:grpSp>
      <p:grpSp>
        <p:nvGrpSpPr>
          <p:cNvPr id="71726" name="Group 46"/>
          <p:cNvGrpSpPr>
            <a:grpSpLocks/>
          </p:cNvGrpSpPr>
          <p:nvPr/>
        </p:nvGrpSpPr>
        <p:grpSpPr bwMode="auto">
          <a:xfrm>
            <a:off x="4872038" y="4321175"/>
            <a:ext cx="485775" cy="695325"/>
            <a:chOff x="2736" y="1920"/>
            <a:chExt cx="288" cy="384"/>
          </a:xfrm>
        </p:grpSpPr>
        <p:grpSp>
          <p:nvGrpSpPr>
            <p:cNvPr id="71727" name="Group 47"/>
            <p:cNvGrpSpPr>
              <a:grpSpLocks/>
            </p:cNvGrpSpPr>
            <p:nvPr/>
          </p:nvGrpSpPr>
          <p:grpSpPr bwMode="auto">
            <a:xfrm>
              <a:off x="2736" y="2016"/>
              <a:ext cx="288" cy="288"/>
              <a:chOff x="2688" y="576"/>
              <a:chExt cx="288" cy="528"/>
            </a:xfrm>
          </p:grpSpPr>
          <p:sp>
            <p:nvSpPr>
              <p:cNvPr id="71728" name="Rectangle 48"/>
              <p:cNvSpPr>
                <a:spLocks noChangeArrowheads="1"/>
              </p:cNvSpPr>
              <p:nvPr/>
            </p:nvSpPr>
            <p:spPr bwMode="auto">
              <a:xfrm>
                <a:off x="2832" y="816"/>
                <a:ext cx="144" cy="48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s-PE" dirty="0"/>
              </a:p>
            </p:txBody>
          </p:sp>
          <p:sp>
            <p:nvSpPr>
              <p:cNvPr id="71729" name="Rectangle 49"/>
              <p:cNvSpPr>
                <a:spLocks noChangeArrowheads="1"/>
              </p:cNvSpPr>
              <p:nvPr/>
            </p:nvSpPr>
            <p:spPr bwMode="auto">
              <a:xfrm>
                <a:off x="2832" y="864"/>
                <a:ext cx="144" cy="48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s-PE" dirty="0"/>
              </a:p>
            </p:txBody>
          </p:sp>
          <p:sp>
            <p:nvSpPr>
              <p:cNvPr id="71730" name="Rectangle 50"/>
              <p:cNvSpPr>
                <a:spLocks noChangeArrowheads="1"/>
              </p:cNvSpPr>
              <p:nvPr/>
            </p:nvSpPr>
            <p:spPr bwMode="auto">
              <a:xfrm>
                <a:off x="2832" y="912"/>
                <a:ext cx="144" cy="48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s-PE" dirty="0"/>
              </a:p>
            </p:txBody>
          </p:sp>
          <p:sp>
            <p:nvSpPr>
              <p:cNvPr id="71731" name="Rectangle 51"/>
              <p:cNvSpPr>
                <a:spLocks noChangeArrowheads="1"/>
              </p:cNvSpPr>
              <p:nvPr/>
            </p:nvSpPr>
            <p:spPr bwMode="auto">
              <a:xfrm>
                <a:off x="2832" y="960"/>
                <a:ext cx="144" cy="48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s-PE" dirty="0"/>
              </a:p>
            </p:txBody>
          </p:sp>
          <p:sp>
            <p:nvSpPr>
              <p:cNvPr id="71732" name="Rectangle 52"/>
              <p:cNvSpPr>
                <a:spLocks noChangeArrowheads="1"/>
              </p:cNvSpPr>
              <p:nvPr/>
            </p:nvSpPr>
            <p:spPr bwMode="auto">
              <a:xfrm>
                <a:off x="2832" y="1008"/>
                <a:ext cx="144" cy="48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s-PE" dirty="0"/>
              </a:p>
            </p:txBody>
          </p:sp>
          <p:sp>
            <p:nvSpPr>
              <p:cNvPr id="71733" name="Rectangle 53"/>
              <p:cNvSpPr>
                <a:spLocks noChangeArrowheads="1"/>
              </p:cNvSpPr>
              <p:nvPr/>
            </p:nvSpPr>
            <p:spPr bwMode="auto">
              <a:xfrm>
                <a:off x="2688" y="624"/>
                <a:ext cx="144" cy="47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s-PE" dirty="0"/>
              </a:p>
            </p:txBody>
          </p:sp>
          <p:sp>
            <p:nvSpPr>
              <p:cNvPr id="71734" name="Rectangle 54"/>
              <p:cNvSpPr>
                <a:spLocks noChangeArrowheads="1"/>
              </p:cNvSpPr>
              <p:nvPr/>
            </p:nvSpPr>
            <p:spPr bwMode="auto">
              <a:xfrm>
                <a:off x="2688" y="672"/>
                <a:ext cx="144" cy="47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s-PE" dirty="0"/>
              </a:p>
            </p:txBody>
          </p:sp>
          <p:sp>
            <p:nvSpPr>
              <p:cNvPr id="71735" name="Rectangle 55"/>
              <p:cNvSpPr>
                <a:spLocks noChangeArrowheads="1"/>
              </p:cNvSpPr>
              <p:nvPr/>
            </p:nvSpPr>
            <p:spPr bwMode="auto">
              <a:xfrm>
                <a:off x="2688" y="720"/>
                <a:ext cx="144" cy="47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s-PE" dirty="0"/>
              </a:p>
            </p:txBody>
          </p:sp>
          <p:sp>
            <p:nvSpPr>
              <p:cNvPr id="71736" name="Rectangle 56"/>
              <p:cNvSpPr>
                <a:spLocks noChangeArrowheads="1"/>
              </p:cNvSpPr>
              <p:nvPr/>
            </p:nvSpPr>
            <p:spPr bwMode="auto">
              <a:xfrm>
                <a:off x="2688" y="767"/>
                <a:ext cx="144" cy="48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s-PE" dirty="0"/>
              </a:p>
            </p:txBody>
          </p:sp>
          <p:sp>
            <p:nvSpPr>
              <p:cNvPr id="71737" name="Rectangle 57"/>
              <p:cNvSpPr>
                <a:spLocks noChangeArrowheads="1"/>
              </p:cNvSpPr>
              <p:nvPr/>
            </p:nvSpPr>
            <p:spPr bwMode="auto">
              <a:xfrm>
                <a:off x="2688" y="816"/>
                <a:ext cx="144" cy="47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s-PE" dirty="0"/>
              </a:p>
            </p:txBody>
          </p:sp>
          <p:sp>
            <p:nvSpPr>
              <p:cNvPr id="71738" name="Rectangle 58"/>
              <p:cNvSpPr>
                <a:spLocks noChangeArrowheads="1"/>
              </p:cNvSpPr>
              <p:nvPr/>
            </p:nvSpPr>
            <p:spPr bwMode="auto">
              <a:xfrm>
                <a:off x="2832" y="1056"/>
                <a:ext cx="144" cy="48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s-PE" dirty="0"/>
              </a:p>
            </p:txBody>
          </p:sp>
          <p:sp>
            <p:nvSpPr>
              <p:cNvPr id="71739" name="Rectangle 59"/>
              <p:cNvSpPr>
                <a:spLocks noChangeArrowheads="1"/>
              </p:cNvSpPr>
              <p:nvPr/>
            </p:nvSpPr>
            <p:spPr bwMode="auto">
              <a:xfrm>
                <a:off x="2688" y="576"/>
                <a:ext cx="144" cy="47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s-PE" dirty="0"/>
              </a:p>
            </p:txBody>
          </p:sp>
        </p:grpSp>
        <p:sp>
          <p:nvSpPr>
            <p:cNvPr id="71740" name="AutoShape 60"/>
            <p:cNvSpPr>
              <a:spLocks noChangeArrowheads="1"/>
            </p:cNvSpPr>
            <p:nvPr/>
          </p:nvSpPr>
          <p:spPr bwMode="auto">
            <a:xfrm>
              <a:off x="2736" y="1920"/>
              <a:ext cx="96" cy="96"/>
            </a:xfrm>
            <a:prstGeom prst="bevel">
              <a:avLst>
                <a:gd name="adj" fmla="val 12500"/>
              </a:avLst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s-PE" dirty="0"/>
            </a:p>
          </p:txBody>
        </p:sp>
        <p:sp>
          <p:nvSpPr>
            <p:cNvPr id="71741" name="AutoShape 61"/>
            <p:cNvSpPr>
              <a:spLocks noChangeArrowheads="1"/>
            </p:cNvSpPr>
            <p:nvPr/>
          </p:nvSpPr>
          <p:spPr bwMode="auto">
            <a:xfrm>
              <a:off x="2832" y="1920"/>
              <a:ext cx="96" cy="96"/>
            </a:xfrm>
            <a:prstGeom prst="bevel">
              <a:avLst>
                <a:gd name="adj" fmla="val 12500"/>
              </a:avLst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s-PE" dirty="0"/>
            </a:p>
          </p:txBody>
        </p:sp>
        <p:sp>
          <p:nvSpPr>
            <p:cNvPr id="71742" name="AutoShape 62"/>
            <p:cNvSpPr>
              <a:spLocks noChangeArrowheads="1"/>
            </p:cNvSpPr>
            <p:nvPr/>
          </p:nvSpPr>
          <p:spPr bwMode="auto">
            <a:xfrm>
              <a:off x="2928" y="1920"/>
              <a:ext cx="96" cy="96"/>
            </a:xfrm>
            <a:prstGeom prst="bevel">
              <a:avLst>
                <a:gd name="adj" fmla="val 12500"/>
              </a:avLst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es-ES" dirty="0"/>
            </a:p>
          </p:txBody>
        </p:sp>
      </p:grpSp>
      <p:grpSp>
        <p:nvGrpSpPr>
          <p:cNvPr id="71743" name="Group 63"/>
          <p:cNvGrpSpPr>
            <a:grpSpLocks/>
          </p:cNvGrpSpPr>
          <p:nvPr/>
        </p:nvGrpSpPr>
        <p:grpSpPr bwMode="auto">
          <a:xfrm>
            <a:off x="7062788" y="3714750"/>
            <a:ext cx="1216025" cy="1301750"/>
            <a:chOff x="4032" y="1584"/>
            <a:chExt cx="720" cy="720"/>
          </a:xfrm>
        </p:grpSpPr>
        <p:sp>
          <p:nvSpPr>
            <p:cNvPr id="71744" name="Rectangle 64"/>
            <p:cNvSpPr>
              <a:spLocks noChangeArrowheads="1"/>
            </p:cNvSpPr>
            <p:nvPr/>
          </p:nvSpPr>
          <p:spPr bwMode="auto">
            <a:xfrm>
              <a:off x="4032" y="1728"/>
              <a:ext cx="720" cy="576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chemeClr val="bg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s-PE" dirty="0"/>
            </a:p>
          </p:txBody>
        </p:sp>
        <p:sp>
          <p:nvSpPr>
            <p:cNvPr id="71745" name="Rectangle 65"/>
            <p:cNvSpPr>
              <a:spLocks noChangeArrowheads="1"/>
            </p:cNvSpPr>
            <p:nvPr/>
          </p:nvSpPr>
          <p:spPr bwMode="auto">
            <a:xfrm>
              <a:off x="4128" y="2064"/>
              <a:ext cx="96" cy="144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bg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s-PE" dirty="0"/>
            </a:p>
          </p:txBody>
        </p:sp>
        <p:sp>
          <p:nvSpPr>
            <p:cNvPr id="71746" name="Rectangle 66"/>
            <p:cNvSpPr>
              <a:spLocks noChangeArrowheads="1"/>
            </p:cNvSpPr>
            <p:nvPr/>
          </p:nvSpPr>
          <p:spPr bwMode="auto">
            <a:xfrm>
              <a:off x="4656" y="2064"/>
              <a:ext cx="96" cy="144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bg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s-PE" dirty="0"/>
            </a:p>
          </p:txBody>
        </p:sp>
        <p:sp>
          <p:nvSpPr>
            <p:cNvPr id="71747" name="Rectangle 67"/>
            <p:cNvSpPr>
              <a:spLocks noChangeArrowheads="1"/>
            </p:cNvSpPr>
            <p:nvPr/>
          </p:nvSpPr>
          <p:spPr bwMode="auto">
            <a:xfrm>
              <a:off x="4320" y="2064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bg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s-PE" dirty="0"/>
            </a:p>
          </p:txBody>
        </p:sp>
        <p:sp>
          <p:nvSpPr>
            <p:cNvPr id="71748" name="Rectangle 68"/>
            <p:cNvSpPr>
              <a:spLocks noChangeArrowheads="1"/>
            </p:cNvSpPr>
            <p:nvPr/>
          </p:nvSpPr>
          <p:spPr bwMode="auto">
            <a:xfrm>
              <a:off x="4416" y="2064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bg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s-PE" dirty="0"/>
            </a:p>
          </p:txBody>
        </p:sp>
        <p:sp>
          <p:nvSpPr>
            <p:cNvPr id="71749" name="AutoShape 69"/>
            <p:cNvSpPr>
              <a:spLocks noChangeArrowheads="1"/>
            </p:cNvSpPr>
            <p:nvPr/>
          </p:nvSpPr>
          <p:spPr bwMode="auto">
            <a:xfrm>
              <a:off x="4032" y="1584"/>
              <a:ext cx="720" cy="144"/>
            </a:xfrm>
            <a:prstGeom prst="triangle">
              <a:avLst>
                <a:gd name="adj" fmla="val 50000"/>
              </a:avLst>
            </a:prstGeom>
            <a:solidFill>
              <a:srgbClr val="FFFF99"/>
            </a:solidFill>
            <a:ln w="28575">
              <a:solidFill>
                <a:schemeClr val="bg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s-PE" dirty="0"/>
            </a:p>
          </p:txBody>
        </p:sp>
        <p:sp>
          <p:nvSpPr>
            <p:cNvPr id="71750" name="Rectangle 70"/>
            <p:cNvSpPr>
              <a:spLocks noChangeArrowheads="1"/>
            </p:cNvSpPr>
            <p:nvPr/>
          </p:nvSpPr>
          <p:spPr bwMode="auto">
            <a:xfrm>
              <a:off x="4128" y="1776"/>
              <a:ext cx="96" cy="144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bg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s-PE" dirty="0"/>
            </a:p>
          </p:txBody>
        </p:sp>
        <p:sp>
          <p:nvSpPr>
            <p:cNvPr id="71751" name="Rectangle 71"/>
            <p:cNvSpPr>
              <a:spLocks noChangeArrowheads="1"/>
            </p:cNvSpPr>
            <p:nvPr/>
          </p:nvSpPr>
          <p:spPr bwMode="auto">
            <a:xfrm>
              <a:off x="4608" y="1776"/>
              <a:ext cx="144" cy="144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bg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s-PE" dirty="0"/>
            </a:p>
          </p:txBody>
        </p:sp>
        <p:sp>
          <p:nvSpPr>
            <p:cNvPr id="71752" name="Rectangle 72"/>
            <p:cNvSpPr>
              <a:spLocks noChangeArrowheads="1"/>
            </p:cNvSpPr>
            <p:nvPr/>
          </p:nvSpPr>
          <p:spPr bwMode="auto">
            <a:xfrm>
              <a:off x="4320" y="1776"/>
              <a:ext cx="144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bg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s-PE" dirty="0"/>
            </a:p>
          </p:txBody>
        </p:sp>
        <p:sp>
          <p:nvSpPr>
            <p:cNvPr id="71753" name="Rectangle 73"/>
            <p:cNvSpPr>
              <a:spLocks noChangeArrowheads="1"/>
            </p:cNvSpPr>
            <p:nvPr/>
          </p:nvSpPr>
          <p:spPr bwMode="auto">
            <a:xfrm>
              <a:off x="4032" y="1968"/>
              <a:ext cx="720" cy="48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s-PE" dirty="0"/>
            </a:p>
          </p:txBody>
        </p:sp>
      </p:grpSp>
      <p:grpSp>
        <p:nvGrpSpPr>
          <p:cNvPr id="71754" name="Group 74"/>
          <p:cNvGrpSpPr>
            <a:grpSpLocks/>
          </p:cNvGrpSpPr>
          <p:nvPr/>
        </p:nvGrpSpPr>
        <p:grpSpPr bwMode="auto">
          <a:xfrm>
            <a:off x="3573463" y="3714750"/>
            <a:ext cx="1298575" cy="781050"/>
            <a:chOff x="1968" y="1584"/>
            <a:chExt cx="768" cy="432"/>
          </a:xfrm>
        </p:grpSpPr>
        <p:sp>
          <p:nvSpPr>
            <p:cNvPr id="71755" name="Rectangle 75"/>
            <p:cNvSpPr>
              <a:spLocks noChangeArrowheads="1"/>
            </p:cNvSpPr>
            <p:nvPr/>
          </p:nvSpPr>
          <p:spPr bwMode="auto">
            <a:xfrm>
              <a:off x="1968" y="1728"/>
              <a:ext cx="768" cy="288"/>
            </a:xfrm>
            <a:prstGeom prst="rect">
              <a:avLst/>
            </a:prstGeom>
            <a:solidFill>
              <a:srgbClr val="CCCCFF"/>
            </a:solidFill>
            <a:ln w="9525">
              <a:solidFill>
                <a:schemeClr val="bg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s-PE" dirty="0"/>
            </a:p>
          </p:txBody>
        </p:sp>
        <p:sp>
          <p:nvSpPr>
            <p:cNvPr id="71756" name="Rectangle 76"/>
            <p:cNvSpPr>
              <a:spLocks noChangeArrowheads="1"/>
            </p:cNvSpPr>
            <p:nvPr/>
          </p:nvSpPr>
          <p:spPr bwMode="auto">
            <a:xfrm>
              <a:off x="2064" y="1776"/>
              <a:ext cx="192" cy="144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bg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s-PE" dirty="0"/>
            </a:p>
          </p:txBody>
        </p:sp>
        <p:sp>
          <p:nvSpPr>
            <p:cNvPr id="71757" name="Rectangle 77"/>
            <p:cNvSpPr>
              <a:spLocks noChangeArrowheads="1"/>
            </p:cNvSpPr>
            <p:nvPr/>
          </p:nvSpPr>
          <p:spPr bwMode="auto">
            <a:xfrm>
              <a:off x="2544" y="1776"/>
              <a:ext cx="192" cy="144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bg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s-PE" dirty="0"/>
            </a:p>
          </p:txBody>
        </p:sp>
        <p:sp>
          <p:nvSpPr>
            <p:cNvPr id="71758" name="AutoShape 78"/>
            <p:cNvSpPr>
              <a:spLocks noChangeArrowheads="1"/>
            </p:cNvSpPr>
            <p:nvPr/>
          </p:nvSpPr>
          <p:spPr bwMode="auto">
            <a:xfrm>
              <a:off x="1968" y="1584"/>
              <a:ext cx="768" cy="144"/>
            </a:xfrm>
            <a:prstGeom prst="triangle">
              <a:avLst>
                <a:gd name="adj" fmla="val 50000"/>
              </a:avLst>
            </a:prstGeom>
            <a:solidFill>
              <a:srgbClr val="CCCCFF"/>
            </a:solidFill>
            <a:ln w="28575">
              <a:solidFill>
                <a:schemeClr val="bg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s-PE" dirty="0"/>
            </a:p>
          </p:txBody>
        </p:sp>
        <p:sp>
          <p:nvSpPr>
            <p:cNvPr id="71759" name="Rectangle 79"/>
            <p:cNvSpPr>
              <a:spLocks noChangeArrowheads="1"/>
            </p:cNvSpPr>
            <p:nvPr/>
          </p:nvSpPr>
          <p:spPr bwMode="auto">
            <a:xfrm>
              <a:off x="2352" y="1776"/>
              <a:ext cx="96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bg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s-PE" dirty="0"/>
            </a:p>
          </p:txBody>
        </p:sp>
      </p:grpSp>
      <p:grpSp>
        <p:nvGrpSpPr>
          <p:cNvPr id="71760" name="Group 80"/>
          <p:cNvGrpSpPr>
            <a:grpSpLocks/>
          </p:cNvGrpSpPr>
          <p:nvPr/>
        </p:nvGrpSpPr>
        <p:grpSpPr bwMode="auto">
          <a:xfrm>
            <a:off x="5357813" y="3714750"/>
            <a:ext cx="1704975" cy="781050"/>
            <a:chOff x="3024" y="1584"/>
            <a:chExt cx="1008" cy="432"/>
          </a:xfrm>
        </p:grpSpPr>
        <p:sp>
          <p:nvSpPr>
            <p:cNvPr id="71761" name="Rectangle 81"/>
            <p:cNvSpPr>
              <a:spLocks noChangeArrowheads="1"/>
            </p:cNvSpPr>
            <p:nvPr/>
          </p:nvSpPr>
          <p:spPr bwMode="auto">
            <a:xfrm>
              <a:off x="3024" y="1728"/>
              <a:ext cx="1008" cy="288"/>
            </a:xfrm>
            <a:prstGeom prst="rect">
              <a:avLst/>
            </a:prstGeom>
            <a:solidFill>
              <a:srgbClr val="FFFFCC"/>
            </a:solidFill>
            <a:ln w="9525">
              <a:solidFill>
                <a:schemeClr val="bg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s-PE" dirty="0"/>
            </a:p>
          </p:txBody>
        </p:sp>
        <p:sp>
          <p:nvSpPr>
            <p:cNvPr id="71762" name="Rectangle 82"/>
            <p:cNvSpPr>
              <a:spLocks noChangeArrowheads="1"/>
            </p:cNvSpPr>
            <p:nvPr/>
          </p:nvSpPr>
          <p:spPr bwMode="auto">
            <a:xfrm>
              <a:off x="3024" y="1776"/>
              <a:ext cx="144" cy="144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bg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s-PE" dirty="0"/>
            </a:p>
          </p:txBody>
        </p:sp>
        <p:sp>
          <p:nvSpPr>
            <p:cNvPr id="71763" name="Rectangle 83"/>
            <p:cNvSpPr>
              <a:spLocks noChangeArrowheads="1"/>
            </p:cNvSpPr>
            <p:nvPr/>
          </p:nvSpPr>
          <p:spPr bwMode="auto">
            <a:xfrm>
              <a:off x="3744" y="1776"/>
              <a:ext cx="144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bg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s-PE" dirty="0"/>
            </a:p>
          </p:txBody>
        </p:sp>
        <p:sp>
          <p:nvSpPr>
            <p:cNvPr id="71764" name="Rectangle 84"/>
            <p:cNvSpPr>
              <a:spLocks noChangeArrowheads="1"/>
            </p:cNvSpPr>
            <p:nvPr/>
          </p:nvSpPr>
          <p:spPr bwMode="auto">
            <a:xfrm>
              <a:off x="3408" y="1776"/>
              <a:ext cx="192" cy="144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bg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s-PE" dirty="0"/>
            </a:p>
          </p:txBody>
        </p:sp>
        <p:sp>
          <p:nvSpPr>
            <p:cNvPr id="71765" name="AutoShape 85"/>
            <p:cNvSpPr>
              <a:spLocks noChangeArrowheads="1"/>
            </p:cNvSpPr>
            <p:nvPr/>
          </p:nvSpPr>
          <p:spPr bwMode="auto">
            <a:xfrm>
              <a:off x="3024" y="1584"/>
              <a:ext cx="1008" cy="144"/>
            </a:xfrm>
            <a:prstGeom prst="triangle">
              <a:avLst>
                <a:gd name="adj" fmla="val 50000"/>
              </a:avLst>
            </a:prstGeom>
            <a:solidFill>
              <a:srgbClr val="FFFFCC"/>
            </a:solidFill>
            <a:ln w="28575">
              <a:solidFill>
                <a:schemeClr val="bg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s-PE" dirty="0"/>
            </a:p>
          </p:txBody>
        </p:sp>
      </p:grpSp>
      <p:sp>
        <p:nvSpPr>
          <p:cNvPr id="71766" name="Rectangle 86"/>
          <p:cNvSpPr>
            <a:spLocks noChangeArrowheads="1"/>
          </p:cNvSpPr>
          <p:nvPr/>
        </p:nvSpPr>
        <p:spPr bwMode="auto">
          <a:xfrm>
            <a:off x="815975" y="5797550"/>
            <a:ext cx="8355013" cy="173038"/>
          </a:xfrm>
          <a:prstGeom prst="rect">
            <a:avLst/>
          </a:prstGeom>
          <a:solidFill>
            <a:schemeClr val="folHlink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PE" dirty="0"/>
          </a:p>
        </p:txBody>
      </p:sp>
      <p:grpSp>
        <p:nvGrpSpPr>
          <p:cNvPr id="71767" name="Group 87"/>
          <p:cNvGrpSpPr>
            <a:grpSpLocks/>
          </p:cNvGrpSpPr>
          <p:nvPr/>
        </p:nvGrpSpPr>
        <p:grpSpPr bwMode="auto">
          <a:xfrm>
            <a:off x="2033588" y="3975100"/>
            <a:ext cx="1216025" cy="1735138"/>
            <a:chOff x="1056" y="1728"/>
            <a:chExt cx="720" cy="960"/>
          </a:xfrm>
        </p:grpSpPr>
        <p:sp>
          <p:nvSpPr>
            <p:cNvPr id="71768" name="Rectangle 88"/>
            <p:cNvSpPr>
              <a:spLocks noChangeArrowheads="1"/>
            </p:cNvSpPr>
            <p:nvPr/>
          </p:nvSpPr>
          <p:spPr bwMode="auto">
            <a:xfrm>
              <a:off x="1344" y="2064"/>
              <a:ext cx="48" cy="624"/>
            </a:xfrm>
            <a:prstGeom prst="rect">
              <a:avLst/>
            </a:prstGeom>
            <a:solidFill>
              <a:srgbClr val="CC6600"/>
            </a:solidFill>
            <a:ln w="9525">
              <a:solidFill>
                <a:schemeClr val="bg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s-PE" dirty="0"/>
            </a:p>
          </p:txBody>
        </p:sp>
        <p:sp>
          <p:nvSpPr>
            <p:cNvPr id="71769" name="AutoShape 89"/>
            <p:cNvSpPr>
              <a:spLocks noChangeArrowheads="1"/>
            </p:cNvSpPr>
            <p:nvPr/>
          </p:nvSpPr>
          <p:spPr bwMode="auto">
            <a:xfrm>
              <a:off x="1056" y="1728"/>
              <a:ext cx="720" cy="480"/>
            </a:xfrm>
            <a:prstGeom prst="irregularSeal1">
              <a:avLst/>
            </a:prstGeom>
            <a:solidFill>
              <a:srgbClr val="00CC00"/>
            </a:solidFill>
            <a:ln w="9525">
              <a:solidFill>
                <a:schemeClr val="bg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s-PE" dirty="0"/>
            </a:p>
          </p:txBody>
        </p:sp>
      </p:grpSp>
      <p:grpSp>
        <p:nvGrpSpPr>
          <p:cNvPr id="71770" name="Group 90"/>
          <p:cNvGrpSpPr>
            <a:grpSpLocks/>
          </p:cNvGrpSpPr>
          <p:nvPr/>
        </p:nvGrpSpPr>
        <p:grpSpPr bwMode="auto">
          <a:xfrm>
            <a:off x="6169025" y="4148138"/>
            <a:ext cx="1055688" cy="1562100"/>
            <a:chOff x="1056" y="1728"/>
            <a:chExt cx="720" cy="960"/>
          </a:xfrm>
        </p:grpSpPr>
        <p:sp>
          <p:nvSpPr>
            <p:cNvPr id="71771" name="Rectangle 91"/>
            <p:cNvSpPr>
              <a:spLocks noChangeArrowheads="1"/>
            </p:cNvSpPr>
            <p:nvPr/>
          </p:nvSpPr>
          <p:spPr bwMode="auto">
            <a:xfrm>
              <a:off x="1344" y="2064"/>
              <a:ext cx="48" cy="624"/>
            </a:xfrm>
            <a:prstGeom prst="rect">
              <a:avLst/>
            </a:prstGeom>
            <a:solidFill>
              <a:srgbClr val="CC6600"/>
            </a:solidFill>
            <a:ln w="9525">
              <a:solidFill>
                <a:schemeClr val="bg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s-PE" dirty="0"/>
            </a:p>
          </p:txBody>
        </p:sp>
        <p:sp>
          <p:nvSpPr>
            <p:cNvPr id="71772" name="AutoShape 92"/>
            <p:cNvSpPr>
              <a:spLocks noChangeArrowheads="1"/>
            </p:cNvSpPr>
            <p:nvPr/>
          </p:nvSpPr>
          <p:spPr bwMode="auto">
            <a:xfrm>
              <a:off x="1056" y="1728"/>
              <a:ext cx="720" cy="480"/>
            </a:xfrm>
            <a:prstGeom prst="irregularSeal1">
              <a:avLst/>
            </a:prstGeom>
            <a:solidFill>
              <a:srgbClr val="00CC00"/>
            </a:solidFill>
            <a:ln w="9525">
              <a:solidFill>
                <a:schemeClr val="bg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s-PE" dirty="0"/>
            </a:p>
          </p:txBody>
        </p:sp>
      </p:grpSp>
      <p:grpSp>
        <p:nvGrpSpPr>
          <p:cNvPr id="71773" name="Group 93"/>
          <p:cNvGrpSpPr>
            <a:grpSpLocks/>
          </p:cNvGrpSpPr>
          <p:nvPr/>
        </p:nvGrpSpPr>
        <p:grpSpPr bwMode="auto">
          <a:xfrm>
            <a:off x="815975" y="5970588"/>
            <a:ext cx="8355013" cy="522287"/>
            <a:chOff x="336" y="2832"/>
            <a:chExt cx="4944" cy="289"/>
          </a:xfrm>
        </p:grpSpPr>
        <p:sp>
          <p:nvSpPr>
            <p:cNvPr id="71774" name="AutoShape 94"/>
            <p:cNvSpPr>
              <a:spLocks noChangeArrowheads="1"/>
            </p:cNvSpPr>
            <p:nvPr/>
          </p:nvSpPr>
          <p:spPr bwMode="auto">
            <a:xfrm>
              <a:off x="336" y="2832"/>
              <a:ext cx="4944" cy="289"/>
            </a:xfrm>
            <a:custGeom>
              <a:avLst/>
              <a:gdLst>
                <a:gd name="G0" fmla="+- 472 0 0"/>
                <a:gd name="G1" fmla="+- 21600 0 472"/>
                <a:gd name="G2" fmla="*/ 472 1 2"/>
                <a:gd name="G3" fmla="+- 21600 0 G2"/>
                <a:gd name="G4" fmla="+/ 472 21600 2"/>
                <a:gd name="G5" fmla="+/ G1 0 2"/>
                <a:gd name="G6" fmla="*/ 21600 21600 472"/>
                <a:gd name="G7" fmla="*/ G6 1 2"/>
                <a:gd name="G8" fmla="+- 21600 0 G7"/>
                <a:gd name="G9" fmla="*/ 21600 1 2"/>
                <a:gd name="G10" fmla="+- 472 0 G9"/>
                <a:gd name="G11" fmla="?: G10 G8 0"/>
                <a:gd name="G12" fmla="?: G10 G7 21600"/>
                <a:gd name="T0" fmla="*/ 21364 w 21600"/>
                <a:gd name="T1" fmla="*/ 10800 h 21600"/>
                <a:gd name="T2" fmla="*/ 10800 w 21600"/>
                <a:gd name="T3" fmla="*/ 21600 h 21600"/>
                <a:gd name="T4" fmla="*/ 236 w 21600"/>
                <a:gd name="T5" fmla="*/ 10800 h 21600"/>
                <a:gd name="T6" fmla="*/ 10800 w 21600"/>
                <a:gd name="T7" fmla="*/ 0 h 21600"/>
                <a:gd name="T8" fmla="*/ 2036 w 21600"/>
                <a:gd name="T9" fmla="*/ 2036 h 21600"/>
                <a:gd name="T10" fmla="*/ 19564 w 21600"/>
                <a:gd name="T11" fmla="*/ 19564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472" y="21600"/>
                  </a:lnTo>
                  <a:lnTo>
                    <a:pt x="2112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s-PE" dirty="0"/>
            </a:p>
          </p:txBody>
        </p:sp>
        <p:sp>
          <p:nvSpPr>
            <p:cNvPr id="71775" name="Rectangle 95"/>
            <p:cNvSpPr>
              <a:spLocks noChangeArrowheads="1"/>
            </p:cNvSpPr>
            <p:nvPr/>
          </p:nvSpPr>
          <p:spPr bwMode="auto">
            <a:xfrm>
              <a:off x="480" y="2976"/>
              <a:ext cx="384" cy="4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s-PE" dirty="0"/>
            </a:p>
          </p:txBody>
        </p:sp>
        <p:sp>
          <p:nvSpPr>
            <p:cNvPr id="71776" name="Rectangle 96"/>
            <p:cNvSpPr>
              <a:spLocks noChangeArrowheads="1"/>
            </p:cNvSpPr>
            <p:nvPr/>
          </p:nvSpPr>
          <p:spPr bwMode="auto">
            <a:xfrm>
              <a:off x="1056" y="2976"/>
              <a:ext cx="384" cy="4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s-PE" dirty="0"/>
            </a:p>
          </p:txBody>
        </p:sp>
        <p:sp>
          <p:nvSpPr>
            <p:cNvPr id="71777" name="Rectangle 97"/>
            <p:cNvSpPr>
              <a:spLocks noChangeArrowheads="1"/>
            </p:cNvSpPr>
            <p:nvPr/>
          </p:nvSpPr>
          <p:spPr bwMode="auto">
            <a:xfrm>
              <a:off x="1632" y="2976"/>
              <a:ext cx="384" cy="4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s-PE" dirty="0"/>
            </a:p>
          </p:txBody>
        </p:sp>
        <p:sp>
          <p:nvSpPr>
            <p:cNvPr id="71778" name="Rectangle 98"/>
            <p:cNvSpPr>
              <a:spLocks noChangeArrowheads="1"/>
            </p:cNvSpPr>
            <p:nvPr/>
          </p:nvSpPr>
          <p:spPr bwMode="auto">
            <a:xfrm>
              <a:off x="2208" y="2976"/>
              <a:ext cx="384" cy="4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s-PE" dirty="0"/>
            </a:p>
          </p:txBody>
        </p:sp>
        <p:sp>
          <p:nvSpPr>
            <p:cNvPr id="71779" name="Rectangle 99"/>
            <p:cNvSpPr>
              <a:spLocks noChangeArrowheads="1"/>
            </p:cNvSpPr>
            <p:nvPr/>
          </p:nvSpPr>
          <p:spPr bwMode="auto">
            <a:xfrm>
              <a:off x="2784" y="2976"/>
              <a:ext cx="384" cy="4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s-PE" dirty="0"/>
            </a:p>
          </p:txBody>
        </p:sp>
        <p:sp>
          <p:nvSpPr>
            <p:cNvPr id="71780" name="Rectangle 100"/>
            <p:cNvSpPr>
              <a:spLocks noChangeArrowheads="1"/>
            </p:cNvSpPr>
            <p:nvPr/>
          </p:nvSpPr>
          <p:spPr bwMode="auto">
            <a:xfrm>
              <a:off x="3360" y="2976"/>
              <a:ext cx="384" cy="4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s-PE" dirty="0"/>
            </a:p>
          </p:txBody>
        </p:sp>
        <p:sp>
          <p:nvSpPr>
            <p:cNvPr id="71781" name="Rectangle 101"/>
            <p:cNvSpPr>
              <a:spLocks noChangeArrowheads="1"/>
            </p:cNvSpPr>
            <p:nvPr/>
          </p:nvSpPr>
          <p:spPr bwMode="auto">
            <a:xfrm>
              <a:off x="3936" y="2976"/>
              <a:ext cx="384" cy="4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s-PE" dirty="0"/>
            </a:p>
          </p:txBody>
        </p:sp>
        <p:sp>
          <p:nvSpPr>
            <p:cNvPr id="71782" name="Rectangle 102"/>
            <p:cNvSpPr>
              <a:spLocks noChangeArrowheads="1"/>
            </p:cNvSpPr>
            <p:nvPr/>
          </p:nvSpPr>
          <p:spPr bwMode="auto">
            <a:xfrm>
              <a:off x="4512" y="2976"/>
              <a:ext cx="384" cy="4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s-PE" dirty="0"/>
            </a:p>
          </p:txBody>
        </p:sp>
      </p:grpSp>
      <p:sp>
        <p:nvSpPr>
          <p:cNvPr id="71783" name="Rectangle 103"/>
          <p:cNvSpPr>
            <a:spLocks noChangeArrowheads="1"/>
          </p:cNvSpPr>
          <p:nvPr/>
        </p:nvSpPr>
        <p:spPr bwMode="auto">
          <a:xfrm>
            <a:off x="990600" y="762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lnSpc>
                <a:spcPct val="90000"/>
              </a:lnSpc>
            </a:pPr>
            <a:r>
              <a:rPr lang="es-ES_tradnl" sz="3600" b="1" dirty="0" smtClean="0">
                <a:latin typeface="Arial Black" pitchFamily="34" charset="0"/>
              </a:rPr>
              <a:t>UN </a:t>
            </a:r>
            <a:r>
              <a:rPr lang="es-ES_tradnl" sz="3600" b="1" dirty="0">
                <a:latin typeface="Arial Black" pitchFamily="34" charset="0"/>
              </a:rPr>
              <a:t>PROGRAMA DE DENSIFICACIÓN URBANA</a:t>
            </a:r>
            <a:endParaRPr lang="es-ES_tradnl" sz="4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17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17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000"/>
                            </p:stCondLst>
                            <p:childTnLst>
                              <p:par>
                                <p:cTn id="10" presetID="17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17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17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17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17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500"/>
                            </p:stCondLst>
                            <p:childTnLst>
                              <p:par>
                                <p:cTn id="17" presetID="17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16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16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16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16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0"/>
                            </p:stCondLst>
                            <p:childTnLst>
                              <p:par>
                                <p:cTn id="24" presetID="17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17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17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17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17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1500"/>
                            </p:stCondLst>
                            <p:childTnLst>
                              <p:par>
                                <p:cTn id="31" presetID="17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17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17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17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17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3000"/>
                            </p:stCondLst>
                            <p:childTnLst>
                              <p:par>
                                <p:cTn id="38" presetID="17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16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16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16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16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4500"/>
                            </p:stCondLst>
                            <p:childTnLst>
                              <p:par>
                                <p:cTn id="45" presetID="17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717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717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717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717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6000"/>
                            </p:stCondLst>
                            <p:childTnLst>
                              <p:par>
                                <p:cTn id="52" presetID="17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717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717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717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717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7500"/>
                            </p:stCondLst>
                            <p:childTnLst>
                              <p:par>
                                <p:cTn id="59" presetID="17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717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717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717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717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9000"/>
                            </p:stCondLst>
                            <p:childTnLst>
                              <p:par>
                                <p:cTn id="66" presetID="17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717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717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717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717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0500"/>
                            </p:stCondLst>
                            <p:childTnLst>
                              <p:par>
                                <p:cTn id="73" presetID="17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717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717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717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717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2000"/>
                            </p:stCondLst>
                            <p:childTnLst>
                              <p:par>
                                <p:cTn id="80" presetID="17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717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717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717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717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3500"/>
                            </p:stCondLst>
                            <p:childTnLst>
                              <p:par>
                                <p:cTn id="87" presetID="17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717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717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717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717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6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ChangeArrowheads="1"/>
          </p:cNvSpPr>
          <p:nvPr/>
        </p:nvSpPr>
        <p:spPr bwMode="auto">
          <a:xfrm>
            <a:off x="990600" y="0"/>
            <a:ext cx="81534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lnSpc>
                <a:spcPct val="90000"/>
              </a:lnSpc>
            </a:pPr>
            <a:r>
              <a:rPr lang="es-ES_tradnl" sz="3200" b="1" dirty="0">
                <a:latin typeface="Arial Black" pitchFamily="34" charset="0"/>
              </a:rPr>
              <a:t>LA OPORTUNIDAD PRESENTE: LIMA - 10 DISTRITOS POPULARES</a:t>
            </a:r>
          </a:p>
        </p:txBody>
      </p:sp>
      <p:sp>
        <p:nvSpPr>
          <p:cNvPr id="72707" name="Rectangle 3"/>
          <p:cNvSpPr>
            <a:spLocks noChangeArrowheads="1"/>
          </p:cNvSpPr>
          <p:nvPr/>
        </p:nvSpPr>
        <p:spPr bwMode="auto">
          <a:xfrm>
            <a:off x="1295400" y="4146550"/>
            <a:ext cx="1676400" cy="1149350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  <a:effectLst>
            <a:outerShdw dist="35921" dir="2700000" algn="ctr" rotWithShape="0">
              <a:schemeClr val="bg1"/>
            </a:outerShdw>
          </a:effectLst>
        </p:spPr>
        <p:txBody>
          <a:bodyPr wrap="none" anchor="ctr"/>
          <a:lstStyle/>
          <a:p>
            <a:pPr algn="ctr"/>
            <a:r>
              <a:rPr lang="es-ES_tradnl" b="1" dirty="0">
                <a:solidFill>
                  <a:schemeClr val="accent2"/>
                </a:solidFill>
                <a:latin typeface="Arial Black" pitchFamily="34" charset="0"/>
              </a:rPr>
              <a:t>A</a:t>
            </a:r>
            <a:endParaRPr lang="es-ES_tradnl" b="1" dirty="0">
              <a:latin typeface="Arial Narrow" pitchFamily="34" charset="0"/>
            </a:endParaRPr>
          </a:p>
          <a:p>
            <a:pPr algn="ctr"/>
            <a:r>
              <a:rPr lang="es-ES_tradnl" b="1" dirty="0">
                <a:latin typeface="Arial Narrow" pitchFamily="34" charset="0"/>
              </a:rPr>
              <a:t>vivienda </a:t>
            </a:r>
          </a:p>
          <a:p>
            <a:pPr algn="ctr"/>
            <a:r>
              <a:rPr lang="es-ES_tradnl" b="1" dirty="0">
                <a:latin typeface="Arial Narrow" pitchFamily="34" charset="0"/>
              </a:rPr>
              <a:t>provisional</a:t>
            </a:r>
          </a:p>
        </p:txBody>
      </p:sp>
      <p:sp>
        <p:nvSpPr>
          <p:cNvPr id="72708" name="AutoShape 4"/>
          <p:cNvSpPr>
            <a:spLocks/>
          </p:cNvSpPr>
          <p:nvPr/>
        </p:nvSpPr>
        <p:spPr bwMode="auto">
          <a:xfrm rot="5400000" flipH="1">
            <a:off x="2095500" y="3009900"/>
            <a:ext cx="228600" cy="1676400"/>
          </a:xfrm>
          <a:prstGeom prst="leftBrace">
            <a:avLst>
              <a:gd name="adj1" fmla="val 61111"/>
              <a:gd name="adj2" fmla="val 48750"/>
            </a:avLst>
          </a:prstGeom>
          <a:noFill/>
          <a:ln w="38100" cap="sq">
            <a:solidFill>
              <a:srgbClr val="000066"/>
            </a:solidFill>
            <a:round/>
            <a:headEnd type="none" w="sm" len="sm"/>
            <a:tailEnd type="none" w="sm" len="sm"/>
          </a:ln>
          <a:effectLst/>
        </p:spPr>
        <p:txBody>
          <a:bodyPr rot="10800000" vert="eaVert" wrap="none" anchor="ctr"/>
          <a:lstStyle/>
          <a:p>
            <a:pPr algn="ctr"/>
            <a:endParaRPr lang="es-ES" dirty="0">
              <a:solidFill>
                <a:schemeClr val="accent2"/>
              </a:solidFill>
            </a:endParaRPr>
          </a:p>
        </p:txBody>
      </p:sp>
      <p:sp>
        <p:nvSpPr>
          <p:cNvPr id="72709" name="AutoShape 5"/>
          <p:cNvSpPr>
            <a:spLocks/>
          </p:cNvSpPr>
          <p:nvPr/>
        </p:nvSpPr>
        <p:spPr bwMode="auto">
          <a:xfrm rot="5400000" flipH="1">
            <a:off x="3848100" y="3009900"/>
            <a:ext cx="228600" cy="1676400"/>
          </a:xfrm>
          <a:prstGeom prst="leftBrace">
            <a:avLst>
              <a:gd name="adj1" fmla="val 61111"/>
              <a:gd name="adj2" fmla="val 48750"/>
            </a:avLst>
          </a:prstGeom>
          <a:noFill/>
          <a:ln w="38100" cap="sq">
            <a:solidFill>
              <a:srgbClr val="000066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s-PE" dirty="0"/>
          </a:p>
        </p:txBody>
      </p:sp>
      <p:sp>
        <p:nvSpPr>
          <p:cNvPr id="72710" name="AutoShape 6"/>
          <p:cNvSpPr>
            <a:spLocks/>
          </p:cNvSpPr>
          <p:nvPr/>
        </p:nvSpPr>
        <p:spPr bwMode="auto">
          <a:xfrm rot="5400000" flipH="1">
            <a:off x="5676900" y="3009900"/>
            <a:ext cx="228600" cy="1676400"/>
          </a:xfrm>
          <a:prstGeom prst="leftBrace">
            <a:avLst>
              <a:gd name="adj1" fmla="val 61111"/>
              <a:gd name="adj2" fmla="val 48750"/>
            </a:avLst>
          </a:prstGeom>
          <a:noFill/>
          <a:ln w="38100" cap="sq">
            <a:solidFill>
              <a:srgbClr val="000066"/>
            </a:solidFill>
            <a:round/>
            <a:headEnd type="none" w="sm" len="sm"/>
            <a:tailEnd type="none" w="sm" len="sm"/>
          </a:ln>
          <a:effectLst/>
        </p:spPr>
        <p:txBody>
          <a:bodyPr rot="10800000" vert="eaVert" wrap="none" anchor="ctr"/>
          <a:lstStyle/>
          <a:p>
            <a:pPr algn="ctr"/>
            <a:endParaRPr lang="es-ES" dirty="0">
              <a:solidFill>
                <a:srgbClr val="FF3300"/>
              </a:solidFill>
            </a:endParaRPr>
          </a:p>
        </p:txBody>
      </p:sp>
      <p:sp>
        <p:nvSpPr>
          <p:cNvPr id="72711" name="AutoShape 7"/>
          <p:cNvSpPr>
            <a:spLocks/>
          </p:cNvSpPr>
          <p:nvPr/>
        </p:nvSpPr>
        <p:spPr bwMode="auto">
          <a:xfrm rot="5400000" flipH="1">
            <a:off x="7505700" y="3009900"/>
            <a:ext cx="228600" cy="1676400"/>
          </a:xfrm>
          <a:prstGeom prst="leftBrace">
            <a:avLst>
              <a:gd name="adj1" fmla="val 61111"/>
              <a:gd name="adj2" fmla="val 48750"/>
            </a:avLst>
          </a:prstGeom>
          <a:noFill/>
          <a:ln w="38100" cap="sq">
            <a:solidFill>
              <a:srgbClr val="000066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s-PE" dirty="0"/>
          </a:p>
        </p:txBody>
      </p:sp>
      <p:sp>
        <p:nvSpPr>
          <p:cNvPr id="72712" name="Rectangle 8"/>
          <p:cNvSpPr>
            <a:spLocks noChangeArrowheads="1"/>
          </p:cNvSpPr>
          <p:nvPr/>
        </p:nvSpPr>
        <p:spPr bwMode="auto">
          <a:xfrm>
            <a:off x="3124200" y="4146550"/>
            <a:ext cx="1676400" cy="1149350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  <a:effectLst>
            <a:outerShdw dist="35921" dir="2700000" algn="ctr" rotWithShape="0">
              <a:schemeClr val="bg1"/>
            </a:outerShdw>
          </a:effectLst>
        </p:spPr>
        <p:txBody>
          <a:bodyPr wrap="none" anchor="ctr"/>
          <a:lstStyle/>
          <a:p>
            <a:pPr algn="ctr"/>
            <a:r>
              <a:rPr lang="es-ES_tradnl" b="1" dirty="0">
                <a:solidFill>
                  <a:schemeClr val="accent2"/>
                </a:solidFill>
                <a:latin typeface="Arial Black" pitchFamily="34" charset="0"/>
              </a:rPr>
              <a:t>B</a:t>
            </a:r>
            <a:endParaRPr lang="es-ES_tradnl" b="1" dirty="0">
              <a:latin typeface="Arial Narrow" pitchFamily="34" charset="0"/>
            </a:endParaRPr>
          </a:p>
          <a:p>
            <a:pPr algn="ctr"/>
            <a:r>
              <a:rPr lang="es-ES_tradnl" b="1" dirty="0">
                <a:latin typeface="Arial Narrow" pitchFamily="34" charset="0"/>
              </a:rPr>
              <a:t>vivienda </a:t>
            </a:r>
          </a:p>
          <a:p>
            <a:pPr algn="ctr"/>
            <a:r>
              <a:rPr lang="es-ES_tradnl" b="1" dirty="0">
                <a:latin typeface="Arial Narrow" pitchFamily="34" charset="0"/>
              </a:rPr>
              <a:t>incipiente</a:t>
            </a:r>
          </a:p>
        </p:txBody>
      </p:sp>
      <p:sp>
        <p:nvSpPr>
          <p:cNvPr id="72713" name="Rectangle 9"/>
          <p:cNvSpPr>
            <a:spLocks noChangeArrowheads="1"/>
          </p:cNvSpPr>
          <p:nvPr/>
        </p:nvSpPr>
        <p:spPr bwMode="auto">
          <a:xfrm>
            <a:off x="4953000" y="4038600"/>
            <a:ext cx="1676400" cy="1149350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  <a:effectLst>
            <a:outerShdw dist="35921" dir="2700000" algn="ctr" rotWithShape="0">
              <a:schemeClr val="bg1"/>
            </a:outerShdw>
          </a:effectLst>
        </p:spPr>
        <p:txBody>
          <a:bodyPr wrap="none" anchor="ctr"/>
          <a:lstStyle/>
          <a:p>
            <a:pPr algn="ctr"/>
            <a:endParaRPr lang="es-ES_tradnl" b="1" dirty="0">
              <a:latin typeface="Arial Narrow" pitchFamily="34" charset="0"/>
            </a:endParaRPr>
          </a:p>
          <a:p>
            <a:pPr algn="ctr"/>
            <a:r>
              <a:rPr lang="es-ES_tradnl" b="1" dirty="0">
                <a:solidFill>
                  <a:schemeClr val="accent2"/>
                </a:solidFill>
                <a:latin typeface="Arial Black" pitchFamily="34" charset="0"/>
              </a:rPr>
              <a:t>C</a:t>
            </a:r>
            <a:endParaRPr lang="es-ES_tradnl" b="1" dirty="0">
              <a:solidFill>
                <a:srgbClr val="CC0000"/>
              </a:solidFill>
              <a:latin typeface="Arial Narrow" pitchFamily="34" charset="0"/>
            </a:endParaRPr>
          </a:p>
          <a:p>
            <a:pPr algn="ctr"/>
            <a:r>
              <a:rPr lang="es-ES_tradnl" sz="2100" b="1" dirty="0">
                <a:latin typeface="Arial Narrow" pitchFamily="34" charset="0"/>
              </a:rPr>
              <a:t>vivienda en</a:t>
            </a:r>
          </a:p>
          <a:p>
            <a:pPr algn="ctr"/>
            <a:r>
              <a:rPr lang="es-ES_tradnl" sz="2100" b="1" dirty="0">
                <a:latin typeface="Arial Narrow" pitchFamily="34" charset="0"/>
              </a:rPr>
              <a:t>consolidación </a:t>
            </a:r>
          </a:p>
          <a:p>
            <a:pPr algn="ctr"/>
            <a:r>
              <a:rPr lang="es-ES_tradnl" sz="2100" b="1" dirty="0">
                <a:latin typeface="Arial Narrow" pitchFamily="34" charset="0"/>
              </a:rPr>
              <a:t>media</a:t>
            </a:r>
          </a:p>
        </p:txBody>
      </p:sp>
      <p:sp>
        <p:nvSpPr>
          <p:cNvPr id="72714" name="Rectangle 10"/>
          <p:cNvSpPr>
            <a:spLocks noChangeArrowheads="1"/>
          </p:cNvSpPr>
          <p:nvPr/>
        </p:nvSpPr>
        <p:spPr bwMode="auto">
          <a:xfrm>
            <a:off x="6781800" y="4146550"/>
            <a:ext cx="1676400" cy="1149350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  <a:effectLst>
            <a:outerShdw dist="35921" dir="2700000" algn="ctr" rotWithShape="0">
              <a:schemeClr val="bg1"/>
            </a:outerShdw>
          </a:effectLst>
        </p:spPr>
        <p:txBody>
          <a:bodyPr wrap="none" anchor="ctr"/>
          <a:lstStyle/>
          <a:p>
            <a:pPr algn="ctr"/>
            <a:r>
              <a:rPr lang="es-ES_tradnl" b="1" dirty="0">
                <a:solidFill>
                  <a:schemeClr val="accent2"/>
                </a:solidFill>
                <a:latin typeface="Arial Black" pitchFamily="34" charset="0"/>
              </a:rPr>
              <a:t>D</a:t>
            </a:r>
            <a:endParaRPr lang="es-ES_tradnl" b="1" dirty="0">
              <a:solidFill>
                <a:srgbClr val="CC0000"/>
              </a:solidFill>
              <a:latin typeface="Arial Narrow" pitchFamily="34" charset="0"/>
            </a:endParaRPr>
          </a:p>
          <a:p>
            <a:pPr algn="ctr"/>
            <a:r>
              <a:rPr lang="es-ES_tradnl" b="1" dirty="0">
                <a:latin typeface="Arial Narrow" pitchFamily="34" charset="0"/>
              </a:rPr>
              <a:t>vivienda </a:t>
            </a:r>
          </a:p>
          <a:p>
            <a:pPr algn="ctr"/>
            <a:r>
              <a:rPr lang="es-ES_tradnl" b="1" dirty="0">
                <a:latin typeface="Arial Narrow" pitchFamily="34" charset="0"/>
              </a:rPr>
              <a:t>consolidada</a:t>
            </a:r>
          </a:p>
        </p:txBody>
      </p:sp>
      <p:pic>
        <p:nvPicPr>
          <p:cNvPr id="72715" name="Picture 11" descr="..\Mapas planos\niveles consolidacion.JPG"/>
          <p:cNvPicPr>
            <a:picLocks noChangeAspect="1" noChangeArrowheads="1"/>
          </p:cNvPicPr>
          <p:nvPr/>
        </p:nvPicPr>
        <p:blipFill>
          <a:blip r:embed="rId3" cstate="print">
            <a:lum bright="24000" contrast="12000"/>
          </a:blip>
          <a:srcRect l="8675" t="21262" r="9569" b="66000"/>
          <a:stretch>
            <a:fillRect/>
          </a:stretch>
        </p:blipFill>
        <p:spPr bwMode="auto">
          <a:xfrm>
            <a:off x="1219200" y="1143000"/>
            <a:ext cx="7315200" cy="2514600"/>
          </a:xfrm>
          <a:prstGeom prst="rect">
            <a:avLst/>
          </a:prstGeom>
          <a:noFill/>
          <a:ln w="28575" cap="sq">
            <a:solidFill>
              <a:srgbClr val="000066"/>
            </a:solidFill>
            <a:miter lim="800000"/>
            <a:headEnd type="none" w="sm" len="sm"/>
            <a:tailEnd type="none" w="sm" len="sm"/>
          </a:ln>
          <a:effectLst/>
        </p:spPr>
      </p:pic>
      <p:sp>
        <p:nvSpPr>
          <p:cNvPr id="72716" name="Rectangle 12"/>
          <p:cNvSpPr>
            <a:spLocks noChangeArrowheads="1"/>
          </p:cNvSpPr>
          <p:nvPr/>
        </p:nvSpPr>
        <p:spPr bwMode="auto">
          <a:xfrm>
            <a:off x="5410200" y="6324600"/>
            <a:ext cx="3276600" cy="304800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r"/>
            <a:r>
              <a:rPr lang="es-ES_tradnl" sz="1000" b="1" dirty="0">
                <a:latin typeface="Tahoma" pitchFamily="34" charset="0"/>
              </a:rPr>
              <a:t>Estudio de Mercado Potencial de Densificación de la Vivienda Popular en Lima</a:t>
            </a:r>
          </a:p>
          <a:p>
            <a:pPr algn="r"/>
            <a:r>
              <a:rPr lang="es-ES_tradnl" sz="1000" b="1" dirty="0">
                <a:latin typeface="Tahoma" pitchFamily="34" charset="0"/>
              </a:rPr>
              <a:t>1/2 de </a:t>
            </a:r>
            <a:r>
              <a:rPr lang="es-ES_tradnl" sz="1000" b="1" dirty="0" smtClean="0">
                <a:latin typeface="Tahoma" pitchFamily="34" charset="0"/>
              </a:rPr>
              <a:t>Construcción</a:t>
            </a:r>
            <a:endParaRPr lang="es-ES_tradnl" sz="1000" b="1" dirty="0">
              <a:latin typeface="Tahoma" pitchFamily="34" charset="0"/>
            </a:endParaRPr>
          </a:p>
        </p:txBody>
      </p:sp>
      <p:sp>
        <p:nvSpPr>
          <p:cNvPr id="72717" name="Rectangle 13"/>
          <p:cNvSpPr>
            <a:spLocks noChangeArrowheads="1"/>
          </p:cNvSpPr>
          <p:nvPr/>
        </p:nvSpPr>
        <p:spPr bwMode="auto">
          <a:xfrm>
            <a:off x="1676400" y="5486400"/>
            <a:ext cx="685800" cy="5334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s-ES_tradnl" dirty="0">
                <a:latin typeface="Tahoma" pitchFamily="34" charset="0"/>
              </a:rPr>
              <a:t>6%</a:t>
            </a:r>
          </a:p>
        </p:txBody>
      </p:sp>
      <p:sp>
        <p:nvSpPr>
          <p:cNvPr id="72718" name="Rectangle 14"/>
          <p:cNvSpPr>
            <a:spLocks noChangeArrowheads="1"/>
          </p:cNvSpPr>
          <p:nvPr/>
        </p:nvSpPr>
        <p:spPr bwMode="auto">
          <a:xfrm>
            <a:off x="3581400" y="5486400"/>
            <a:ext cx="685800" cy="533400"/>
          </a:xfrm>
          <a:prstGeom prst="rect">
            <a:avLst/>
          </a:prstGeom>
          <a:solidFill>
            <a:srgbClr val="FFFF66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s-ES_tradnl" dirty="0">
                <a:latin typeface="Tahoma" pitchFamily="34" charset="0"/>
              </a:rPr>
              <a:t>29%</a:t>
            </a:r>
          </a:p>
        </p:txBody>
      </p:sp>
      <p:sp>
        <p:nvSpPr>
          <p:cNvPr id="72719" name="Rectangle 15"/>
          <p:cNvSpPr>
            <a:spLocks noChangeArrowheads="1"/>
          </p:cNvSpPr>
          <p:nvPr/>
        </p:nvSpPr>
        <p:spPr bwMode="auto">
          <a:xfrm>
            <a:off x="5410200" y="5486400"/>
            <a:ext cx="685800" cy="533400"/>
          </a:xfrm>
          <a:prstGeom prst="rect">
            <a:avLst/>
          </a:prstGeom>
          <a:solidFill>
            <a:srgbClr val="FFFF66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s-ES_tradnl" dirty="0">
                <a:latin typeface="Tahoma" pitchFamily="34" charset="0"/>
              </a:rPr>
              <a:t>59%</a:t>
            </a:r>
          </a:p>
        </p:txBody>
      </p:sp>
      <p:sp>
        <p:nvSpPr>
          <p:cNvPr id="72720" name="Rectangle 16"/>
          <p:cNvSpPr>
            <a:spLocks noChangeArrowheads="1"/>
          </p:cNvSpPr>
          <p:nvPr/>
        </p:nvSpPr>
        <p:spPr bwMode="auto">
          <a:xfrm>
            <a:off x="7315200" y="5486400"/>
            <a:ext cx="685800" cy="5334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s-ES_tradnl" dirty="0">
                <a:latin typeface="Tahoma" pitchFamily="34" charset="0"/>
              </a:rPr>
              <a:t>6%</a:t>
            </a:r>
          </a:p>
        </p:txBody>
      </p:sp>
      <p:sp>
        <p:nvSpPr>
          <p:cNvPr id="72721" name="Line 17"/>
          <p:cNvSpPr>
            <a:spLocks noChangeShapeType="1"/>
          </p:cNvSpPr>
          <p:nvPr/>
        </p:nvSpPr>
        <p:spPr bwMode="auto">
          <a:xfrm flipV="1">
            <a:off x="3124200" y="1143000"/>
            <a:ext cx="0" cy="4876800"/>
          </a:xfrm>
          <a:prstGeom prst="line">
            <a:avLst/>
          </a:prstGeom>
          <a:noFill/>
          <a:ln w="28575">
            <a:solidFill>
              <a:schemeClr val="bg2"/>
            </a:solidFill>
            <a:prstDash val="dash"/>
            <a:round/>
            <a:headEnd/>
            <a:tailEnd/>
          </a:ln>
          <a:effectLst/>
        </p:spPr>
        <p:txBody>
          <a:bodyPr wrap="none" anchor="ctr"/>
          <a:lstStyle/>
          <a:p>
            <a:endParaRPr lang="es-PE" dirty="0"/>
          </a:p>
        </p:txBody>
      </p:sp>
      <p:sp>
        <p:nvSpPr>
          <p:cNvPr id="72722" name="Line 18"/>
          <p:cNvSpPr>
            <a:spLocks noChangeShapeType="1"/>
          </p:cNvSpPr>
          <p:nvPr/>
        </p:nvSpPr>
        <p:spPr bwMode="auto">
          <a:xfrm flipV="1">
            <a:off x="4876800" y="1143000"/>
            <a:ext cx="0" cy="4876800"/>
          </a:xfrm>
          <a:prstGeom prst="line">
            <a:avLst/>
          </a:prstGeom>
          <a:noFill/>
          <a:ln w="28575">
            <a:solidFill>
              <a:schemeClr val="bg2"/>
            </a:solidFill>
            <a:prstDash val="dash"/>
            <a:round/>
            <a:headEnd/>
            <a:tailEnd/>
          </a:ln>
          <a:effectLst/>
        </p:spPr>
        <p:txBody>
          <a:bodyPr wrap="none" anchor="ctr"/>
          <a:lstStyle/>
          <a:p>
            <a:endParaRPr lang="es-PE" dirty="0"/>
          </a:p>
        </p:txBody>
      </p:sp>
      <p:sp>
        <p:nvSpPr>
          <p:cNvPr id="72723" name="Line 19"/>
          <p:cNvSpPr>
            <a:spLocks noChangeShapeType="1"/>
          </p:cNvSpPr>
          <p:nvPr/>
        </p:nvSpPr>
        <p:spPr bwMode="auto">
          <a:xfrm flipV="1">
            <a:off x="6629400" y="1143000"/>
            <a:ext cx="0" cy="4876800"/>
          </a:xfrm>
          <a:prstGeom prst="line">
            <a:avLst/>
          </a:prstGeom>
          <a:noFill/>
          <a:ln w="28575">
            <a:solidFill>
              <a:schemeClr val="bg2"/>
            </a:solidFill>
            <a:prstDash val="dash"/>
            <a:round/>
            <a:headEnd/>
            <a:tailEnd/>
          </a:ln>
          <a:effectLst/>
        </p:spPr>
        <p:txBody>
          <a:bodyPr wrap="none" anchor="ctr"/>
          <a:lstStyle/>
          <a:p>
            <a:endParaRPr lang="es-P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ChangeArrowheads="1"/>
          </p:cNvSpPr>
          <p:nvPr/>
        </p:nvSpPr>
        <p:spPr bwMode="auto">
          <a:xfrm>
            <a:off x="912813" y="1066800"/>
            <a:ext cx="8229600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s-ES_tradnl" sz="2800" dirty="0">
                <a:solidFill>
                  <a:srgbClr val="CC0000"/>
                </a:solidFill>
                <a:latin typeface="Tahoma" pitchFamily="34" charset="0"/>
              </a:rPr>
              <a:t>La experiencia de DESCO, </a:t>
            </a:r>
            <a:r>
              <a:rPr lang="es-ES_tradnl" sz="2800" dirty="0">
                <a:latin typeface="Tahoma" pitchFamily="34" charset="0"/>
              </a:rPr>
              <a:t>sistema de crédito y asistencia técnica para la vivienda en VES: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es-ES_tradnl" dirty="0">
                <a:latin typeface="Tahoma" pitchFamily="34" charset="0"/>
              </a:rPr>
              <a:t>Proyecto piloto - 1,990-’93 </a:t>
            </a:r>
            <a:r>
              <a:rPr lang="es-ES_tradnl" sz="1800" dirty="0">
                <a:latin typeface="Tahoma" pitchFamily="34" charset="0"/>
              </a:rPr>
              <a:t>(120 beneficiarios)</a:t>
            </a:r>
            <a:endParaRPr lang="es-ES_tradnl" dirty="0">
              <a:latin typeface="Tahoma" pitchFamily="34" charset="0"/>
            </a:endParaRP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es-ES_tradnl" dirty="0">
                <a:latin typeface="Tahoma" pitchFamily="34" charset="0"/>
              </a:rPr>
              <a:t>Etapa de Transición - 1,993-’98 </a:t>
            </a:r>
            <a:r>
              <a:rPr lang="es-ES_tradnl" sz="1800" dirty="0">
                <a:latin typeface="Tahoma" pitchFamily="34" charset="0"/>
              </a:rPr>
              <a:t>(300 beneficiarios)</a:t>
            </a:r>
            <a:endParaRPr lang="es-ES_tradnl" sz="1400" dirty="0">
              <a:latin typeface="Tahoma" pitchFamily="34" charset="0"/>
            </a:endParaRP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es-ES_tradnl" dirty="0">
                <a:latin typeface="Tahoma" pitchFamily="34" charset="0"/>
              </a:rPr>
              <a:t>Mejor Práctica - HABITAT II - 1,995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es-ES_tradnl" dirty="0">
                <a:latin typeface="Tahoma" pitchFamily="34" charset="0"/>
              </a:rPr>
              <a:t>Diseño de Programa Nacional de Densificación y Mejoramiento Habitacional - VMVCS 2,002</a:t>
            </a:r>
            <a:r>
              <a:rPr lang="es-ES_tradnl" dirty="0" smtClean="0">
                <a:latin typeface="Tahoma" pitchFamily="34" charset="0"/>
              </a:rPr>
              <a:t>.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endParaRPr lang="es-ES_tradnl" dirty="0">
              <a:latin typeface="Tahoma" pitchFamily="34" charset="0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s-ES_tradnl" sz="2800" dirty="0">
                <a:solidFill>
                  <a:srgbClr val="CC0000"/>
                </a:solidFill>
                <a:latin typeface="Tahoma" pitchFamily="34" charset="0"/>
              </a:rPr>
              <a:t>Estudio</a:t>
            </a:r>
            <a:r>
              <a:rPr lang="es-ES_tradnl" sz="2800" dirty="0">
                <a:latin typeface="Tahoma" pitchFamily="34" charset="0"/>
              </a:rPr>
              <a:t> </a:t>
            </a:r>
            <a:r>
              <a:rPr lang="es-ES_tradnl" sz="2800" dirty="0">
                <a:solidFill>
                  <a:srgbClr val="CC0000"/>
                </a:solidFill>
                <a:latin typeface="Tahoma" pitchFamily="34" charset="0"/>
              </a:rPr>
              <a:t>Antropológico de vivienda en el Perú</a:t>
            </a:r>
            <a:r>
              <a:rPr lang="es-ES_tradnl" sz="2800" dirty="0">
                <a:latin typeface="Tahoma" pitchFamily="34" charset="0"/>
              </a:rPr>
              <a:t> - VMCS-DESCO. 1,998</a:t>
            </a:r>
            <a:r>
              <a:rPr lang="es-ES_tradnl" sz="2800" dirty="0" smtClean="0">
                <a:latin typeface="Tahoma" pitchFamily="34" charset="0"/>
              </a:rPr>
              <a:t>.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endParaRPr lang="es-ES_tradnl" sz="2800" dirty="0">
              <a:latin typeface="Tahoma" pitchFamily="34" charset="0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s-ES_tradnl" sz="2800" dirty="0">
                <a:solidFill>
                  <a:srgbClr val="CC0000"/>
                </a:solidFill>
                <a:latin typeface="Tahoma" pitchFamily="34" charset="0"/>
              </a:rPr>
              <a:t>Tipologías de producción de Vivienda por Densificación</a:t>
            </a:r>
            <a:r>
              <a:rPr lang="es-ES_tradnl" sz="2800" dirty="0">
                <a:latin typeface="Tahoma" pitchFamily="34" charset="0"/>
              </a:rPr>
              <a:t> – DESCO-LUND. 2004</a:t>
            </a:r>
          </a:p>
        </p:txBody>
      </p:sp>
      <p:sp>
        <p:nvSpPr>
          <p:cNvPr id="76803" name="Rectangle 3"/>
          <p:cNvSpPr>
            <a:spLocks noChangeArrowheads="1"/>
          </p:cNvSpPr>
          <p:nvPr/>
        </p:nvSpPr>
        <p:spPr bwMode="auto">
          <a:xfrm>
            <a:off x="836613" y="76200"/>
            <a:ext cx="83058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lnSpc>
                <a:spcPct val="90000"/>
              </a:lnSpc>
            </a:pPr>
            <a:r>
              <a:rPr lang="es-ES_tradnl" sz="4400" dirty="0">
                <a:latin typeface="Arial Black" pitchFamily="34" charset="0"/>
              </a:rPr>
              <a:t> EXPERENCIA  DESCO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8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8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8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80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80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80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80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802" grpId="0" build="p" autoUpdateAnimBg="0" advAuto="100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76200"/>
            <a:ext cx="8229600" cy="685800"/>
          </a:xfrm>
        </p:spPr>
        <p:txBody>
          <a:bodyPr>
            <a:normAutofit fontScale="90000"/>
          </a:bodyPr>
          <a:lstStyle/>
          <a:p>
            <a:r>
              <a:rPr lang="es-ES_tradnl" dirty="0">
                <a:solidFill>
                  <a:schemeClr val="tx1"/>
                </a:solidFill>
                <a:latin typeface="Arial Black" pitchFamily="34" charset="0"/>
              </a:rPr>
              <a:t>EL “PASO  A PASO”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idx="1"/>
          </p:nvPr>
        </p:nvSpPr>
        <p:spPr>
          <a:xfrm>
            <a:off x="1066800" y="1219200"/>
            <a:ext cx="5638800" cy="5257800"/>
          </a:xfrm>
        </p:spPr>
        <p:txBody>
          <a:bodyPr>
            <a:normAutofit lnSpcReduction="10000"/>
          </a:bodyPr>
          <a:lstStyle/>
          <a:p>
            <a:pPr>
              <a:lnSpc>
                <a:spcPct val="110000"/>
              </a:lnSpc>
              <a:buFontTx/>
              <a:buNone/>
            </a:pPr>
            <a:r>
              <a:rPr lang="es-ES_tradnl" sz="2000" dirty="0">
                <a:solidFill>
                  <a:srgbClr val="990000"/>
                </a:solidFill>
                <a:latin typeface="Tahoma" pitchFamily="34" charset="0"/>
              </a:rPr>
              <a:t>Organizaciones ejecutoras:</a:t>
            </a:r>
            <a:endParaRPr lang="es-ES_tradnl" sz="2000" dirty="0">
              <a:latin typeface="Tahoma" pitchFamily="34" charset="0"/>
            </a:endParaRPr>
          </a:p>
          <a:p>
            <a:pPr>
              <a:lnSpc>
                <a:spcPct val="110000"/>
              </a:lnSpc>
            </a:pPr>
            <a:r>
              <a:rPr lang="es-ES_tradnl" sz="2000" b="1" dirty="0">
                <a:latin typeface="Tahoma" pitchFamily="34" charset="0"/>
              </a:rPr>
              <a:t>DESCO	</a:t>
            </a:r>
            <a:r>
              <a:rPr lang="es-ES_tradnl" sz="2000" dirty="0">
                <a:latin typeface="Tahoma" pitchFamily="34" charset="0"/>
              </a:rPr>
              <a:t>- Perú</a:t>
            </a:r>
            <a:endParaRPr lang="es-ES_tradnl" sz="2000" b="1" dirty="0">
              <a:latin typeface="Tahoma" pitchFamily="34" charset="0"/>
            </a:endParaRPr>
          </a:p>
          <a:p>
            <a:pPr>
              <a:lnSpc>
                <a:spcPct val="110000"/>
              </a:lnSpc>
            </a:pPr>
            <a:r>
              <a:rPr lang="es-ES_tradnl" sz="2000" b="1" dirty="0">
                <a:latin typeface="Tahoma" pitchFamily="34" charset="0"/>
              </a:rPr>
              <a:t>CIUDAD 	</a:t>
            </a:r>
            <a:r>
              <a:rPr lang="es-ES_tradnl" sz="2000" dirty="0">
                <a:latin typeface="Tahoma" pitchFamily="34" charset="0"/>
              </a:rPr>
              <a:t>- Ecuador</a:t>
            </a:r>
          </a:p>
          <a:p>
            <a:pPr>
              <a:lnSpc>
                <a:spcPct val="110000"/>
              </a:lnSpc>
              <a:buFontTx/>
              <a:buNone/>
            </a:pPr>
            <a:r>
              <a:rPr lang="es-ES_tradnl" sz="2000" dirty="0">
                <a:solidFill>
                  <a:srgbClr val="990000"/>
                </a:solidFill>
                <a:latin typeface="Tahoma" pitchFamily="34" charset="0"/>
              </a:rPr>
              <a:t>Contrapartes:</a:t>
            </a:r>
          </a:p>
          <a:p>
            <a:pPr>
              <a:lnSpc>
                <a:spcPct val="110000"/>
              </a:lnSpc>
            </a:pPr>
            <a:r>
              <a:rPr lang="es-ES_tradnl" sz="2000" b="1" dirty="0">
                <a:latin typeface="Tahoma" pitchFamily="34" charset="0"/>
              </a:rPr>
              <a:t>KATE 	</a:t>
            </a:r>
            <a:r>
              <a:rPr lang="es-ES_tradnl" sz="2000" dirty="0">
                <a:latin typeface="Tahoma" pitchFamily="34" charset="0"/>
              </a:rPr>
              <a:t>- Alemania</a:t>
            </a:r>
            <a:endParaRPr lang="es-ES_tradnl" sz="2000" b="1" dirty="0">
              <a:latin typeface="Tahoma" pitchFamily="34" charset="0"/>
            </a:endParaRPr>
          </a:p>
          <a:p>
            <a:pPr>
              <a:lnSpc>
                <a:spcPct val="110000"/>
              </a:lnSpc>
            </a:pPr>
            <a:r>
              <a:rPr lang="es-ES_tradnl" sz="2000" b="1" dirty="0">
                <a:latin typeface="Tahoma" pitchFamily="34" charset="0"/>
              </a:rPr>
              <a:t>IEPALA 	</a:t>
            </a:r>
            <a:r>
              <a:rPr lang="es-ES_tradnl" sz="2000" dirty="0">
                <a:latin typeface="Tahoma" pitchFamily="34" charset="0"/>
              </a:rPr>
              <a:t>- España</a:t>
            </a:r>
          </a:p>
          <a:p>
            <a:pPr>
              <a:lnSpc>
                <a:spcPct val="110000"/>
              </a:lnSpc>
              <a:buFontTx/>
              <a:buNone/>
            </a:pPr>
            <a:r>
              <a:rPr lang="es-ES_tradnl" sz="2000" dirty="0">
                <a:solidFill>
                  <a:srgbClr val="990000"/>
                </a:solidFill>
                <a:latin typeface="Tahoma" pitchFamily="34" charset="0"/>
              </a:rPr>
              <a:t>Cofinanciamiento:</a:t>
            </a:r>
          </a:p>
          <a:p>
            <a:pPr>
              <a:lnSpc>
                <a:spcPct val="110000"/>
              </a:lnSpc>
            </a:pPr>
            <a:r>
              <a:rPr lang="es-ES_tradnl" sz="2000" b="1" dirty="0">
                <a:latin typeface="Tahoma" pitchFamily="34" charset="0"/>
              </a:rPr>
              <a:t>ASDE</a:t>
            </a:r>
            <a:r>
              <a:rPr lang="es-ES_tradnl" sz="2000" dirty="0">
                <a:latin typeface="Tahoma" pitchFamily="34" charset="0"/>
              </a:rPr>
              <a:t>		- España</a:t>
            </a:r>
          </a:p>
          <a:p>
            <a:pPr>
              <a:lnSpc>
                <a:spcPct val="110000"/>
              </a:lnSpc>
            </a:pPr>
            <a:r>
              <a:rPr lang="es-ES_tradnl" sz="2000" b="1" dirty="0">
                <a:latin typeface="Tahoma" pitchFamily="34" charset="0"/>
              </a:rPr>
              <a:t>CORDAID</a:t>
            </a:r>
            <a:r>
              <a:rPr lang="es-ES_tradnl" sz="2000" dirty="0">
                <a:latin typeface="Tahoma" pitchFamily="34" charset="0"/>
              </a:rPr>
              <a:t>		- Países Bajos</a:t>
            </a:r>
          </a:p>
          <a:p>
            <a:pPr>
              <a:lnSpc>
                <a:spcPct val="110000"/>
              </a:lnSpc>
            </a:pPr>
            <a:r>
              <a:rPr lang="es-ES_tradnl" sz="2000" b="1" dirty="0">
                <a:latin typeface="Tahoma" pitchFamily="34" charset="0"/>
              </a:rPr>
              <a:t>UNIV</a:t>
            </a:r>
            <a:r>
              <a:rPr lang="es-ES_tradnl" sz="2000" dirty="0">
                <a:latin typeface="Tahoma" pitchFamily="34" charset="0"/>
              </a:rPr>
              <a:t>. </a:t>
            </a:r>
            <a:r>
              <a:rPr lang="es-ES_tradnl" sz="2000" b="1" dirty="0">
                <a:latin typeface="Tahoma" pitchFamily="34" charset="0"/>
              </a:rPr>
              <a:t>LUND</a:t>
            </a:r>
            <a:r>
              <a:rPr lang="es-ES_tradnl" sz="2000" dirty="0">
                <a:latin typeface="Tahoma" pitchFamily="34" charset="0"/>
              </a:rPr>
              <a:t>	- Suecia</a:t>
            </a:r>
          </a:p>
          <a:p>
            <a:pPr>
              <a:lnSpc>
                <a:spcPct val="110000"/>
              </a:lnSpc>
              <a:buFontTx/>
              <a:buNone/>
            </a:pPr>
            <a:r>
              <a:rPr lang="es-ES_tradnl" sz="2000" dirty="0">
                <a:solidFill>
                  <a:srgbClr val="990000"/>
                </a:solidFill>
                <a:latin typeface="Tahoma" pitchFamily="34" charset="0"/>
              </a:rPr>
              <a:t>Ubicación:</a:t>
            </a:r>
            <a:endParaRPr lang="es-ES_tradnl" sz="2000" dirty="0">
              <a:latin typeface="Tahoma" pitchFamily="34" charset="0"/>
            </a:endParaRPr>
          </a:p>
          <a:p>
            <a:pPr>
              <a:lnSpc>
                <a:spcPct val="110000"/>
              </a:lnSpc>
            </a:pPr>
            <a:r>
              <a:rPr lang="es-ES_tradnl" sz="2000" dirty="0">
                <a:latin typeface="Tahoma" pitchFamily="34" charset="0"/>
              </a:rPr>
              <a:t>Perú:	- Lima – Cono Sur</a:t>
            </a:r>
          </a:p>
          <a:p>
            <a:pPr>
              <a:lnSpc>
                <a:spcPct val="110000"/>
              </a:lnSpc>
            </a:pPr>
            <a:r>
              <a:rPr lang="es-ES_tradnl" sz="2000" dirty="0">
                <a:latin typeface="Tahoma" pitchFamily="34" charset="0"/>
              </a:rPr>
              <a:t>Ecuador: 	- Quito</a:t>
            </a:r>
          </a:p>
        </p:txBody>
      </p:sp>
      <p:grpSp>
        <p:nvGrpSpPr>
          <p:cNvPr id="3082" name="Group 10"/>
          <p:cNvGrpSpPr>
            <a:grpSpLocks/>
          </p:cNvGrpSpPr>
          <p:nvPr/>
        </p:nvGrpSpPr>
        <p:grpSpPr bwMode="auto">
          <a:xfrm>
            <a:off x="5943600" y="1219200"/>
            <a:ext cx="2317750" cy="3962400"/>
            <a:chOff x="4080" y="1200"/>
            <a:chExt cx="1460" cy="2496"/>
          </a:xfrm>
        </p:grpSpPr>
        <p:pic>
          <p:nvPicPr>
            <p:cNvPr id="3078" name="Picture 6"/>
            <p:cNvPicPr>
              <a:picLocks noChangeAspect="1" noChangeArrowheads="1"/>
            </p:cNvPicPr>
            <p:nvPr/>
          </p:nvPicPr>
          <p:blipFill>
            <a:blip r:embed="rId3" cstate="print"/>
            <a:srcRect l="30000" t="20000"/>
            <a:stretch>
              <a:fillRect/>
            </a:stretch>
          </p:blipFill>
          <p:spPr bwMode="auto">
            <a:xfrm>
              <a:off x="4080" y="1200"/>
              <a:ext cx="1460" cy="24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3079" name="Rectangle 7"/>
            <p:cNvSpPr>
              <a:spLocks noChangeArrowheads="1"/>
            </p:cNvSpPr>
            <p:nvPr/>
          </p:nvSpPr>
          <p:spPr bwMode="auto">
            <a:xfrm>
              <a:off x="4187" y="1824"/>
              <a:ext cx="479" cy="651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s-PE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1143000" y="76200"/>
            <a:ext cx="7772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s-ES_tradnl" sz="4400" dirty="0">
                <a:latin typeface="Arial Black" pitchFamily="34" charset="0"/>
              </a:rPr>
              <a:t>OBJETIVO GENERAL</a:t>
            </a:r>
          </a:p>
        </p:txBody>
      </p:sp>
      <p:sp>
        <p:nvSpPr>
          <p:cNvPr id="4099" name="Rectangle 3"/>
          <p:cNvSpPr>
            <a:spLocks noChangeArrowheads="1"/>
          </p:cNvSpPr>
          <p:nvPr/>
        </p:nvSpPr>
        <p:spPr bwMode="auto">
          <a:xfrm>
            <a:off x="990600" y="1066800"/>
            <a:ext cx="8077200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s-ES_tradnl" sz="3200" dirty="0">
                <a:latin typeface="Tahoma" pitchFamily="34" charset="0"/>
              </a:rPr>
              <a:t>Facilitar a las familias de bajos recursos económicos la producción de vivienda a través de una línea de financiamiento innovadora,  que busca adaptarse al modo como se produce la vivienda en los barrios marginales de nuestras ciudades.</a:t>
            </a:r>
          </a:p>
        </p:txBody>
      </p:sp>
      <p:pic>
        <p:nvPicPr>
          <p:cNvPr id="4104" name="Picture 8" descr="C:\Mis documentos\01_Paso a Paso\IMAGENES\eval-2004\2004-02-05\000_058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52800" y="4210050"/>
            <a:ext cx="3200400" cy="2400300"/>
          </a:xfrm>
          <a:prstGeom prst="rect">
            <a:avLst/>
          </a:prstGeom>
          <a:noFill/>
          <a:effectLst>
            <a:outerShdw dist="107763" dir="2700000" algn="ctr" rotWithShape="0">
              <a:schemeClr val="bg2"/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1026"/>
          <p:cNvSpPr>
            <a:spLocks noChangeArrowheads="1"/>
          </p:cNvSpPr>
          <p:nvPr/>
        </p:nvSpPr>
        <p:spPr bwMode="auto">
          <a:xfrm>
            <a:off x="1143000" y="76200"/>
            <a:ext cx="7772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s-ES_tradnl" sz="4400" dirty="0">
                <a:latin typeface="Arial Black" pitchFamily="34" charset="0"/>
              </a:rPr>
              <a:t>OBJETIVO ESPECIFICO</a:t>
            </a:r>
          </a:p>
        </p:txBody>
      </p:sp>
      <p:sp>
        <p:nvSpPr>
          <p:cNvPr id="33795" name="Rectangle 1027"/>
          <p:cNvSpPr>
            <a:spLocks noChangeArrowheads="1"/>
          </p:cNvSpPr>
          <p:nvPr/>
        </p:nvSpPr>
        <p:spPr bwMode="auto">
          <a:xfrm>
            <a:off x="990600" y="1066800"/>
            <a:ext cx="8077200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s-ES_tradnl" sz="3200" dirty="0">
                <a:latin typeface="Tahoma" pitchFamily="34" charset="0"/>
              </a:rPr>
              <a:t>Desarrollar sistemas de crédito congruentes con los mecanismos financieros del país, que se adapten a la capacidad económica de las familias de bajos ingresos y respondan adecuadamente a sus necesidades de vivienda.</a:t>
            </a:r>
          </a:p>
        </p:txBody>
      </p:sp>
      <p:pic>
        <p:nvPicPr>
          <p:cNvPr id="33799" name="Picture 1031" descr="A:\vill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00" y="4267200"/>
            <a:ext cx="2209800" cy="2209800"/>
          </a:xfrm>
          <a:prstGeom prst="rect">
            <a:avLst/>
          </a:prstGeom>
          <a:noFill/>
          <a:effectLst>
            <a:outerShdw dist="107763" dir="2700000" algn="ctr" rotWithShape="0">
              <a:srgbClr val="808080"/>
            </a:outerShdw>
          </a:effectLst>
        </p:spPr>
      </p:pic>
      <p:pic>
        <p:nvPicPr>
          <p:cNvPr id="33800" name="Picture 1032" descr="C:\Documents and Settings\USUARIO\Mis documentos\paso a paso\web_pag\fotos\progres-ve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52600" y="4572000"/>
            <a:ext cx="3200400" cy="1938338"/>
          </a:xfrm>
          <a:prstGeom prst="rect">
            <a:avLst/>
          </a:prstGeom>
          <a:noFill/>
          <a:effectLst>
            <a:outerShdw dist="107763" dir="2700000" algn="ctr" rotWithShape="0">
              <a:srgbClr val="808080"/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ChangeArrowheads="1"/>
          </p:cNvSpPr>
          <p:nvPr/>
        </p:nvSpPr>
        <p:spPr bwMode="auto">
          <a:xfrm>
            <a:off x="1143000" y="76200"/>
            <a:ext cx="7772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lnSpc>
                <a:spcPct val="80000"/>
              </a:lnSpc>
            </a:pPr>
            <a:r>
              <a:rPr lang="es-ES_tradnl" sz="4200" dirty="0">
                <a:latin typeface="Arial Black" pitchFamily="34" charset="0"/>
              </a:rPr>
              <a:t>RESULTADO</a:t>
            </a:r>
          </a:p>
        </p:txBody>
      </p:sp>
      <p:sp>
        <p:nvSpPr>
          <p:cNvPr id="7171" name="Rectangle 3"/>
          <p:cNvSpPr>
            <a:spLocks noChangeArrowheads="1"/>
          </p:cNvSpPr>
          <p:nvPr/>
        </p:nvSpPr>
        <p:spPr bwMode="auto">
          <a:xfrm>
            <a:off x="1143000" y="1447800"/>
            <a:ext cx="784860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762000" indent="-762000">
              <a:spcBef>
                <a:spcPct val="20000"/>
              </a:spcBef>
            </a:pPr>
            <a:r>
              <a:rPr lang="es-ES_tradnl" sz="4400" b="1" dirty="0">
                <a:solidFill>
                  <a:srgbClr val="000099"/>
                </a:solidFill>
                <a:latin typeface="Tahoma" pitchFamily="34" charset="0"/>
              </a:rPr>
              <a:t>a) Un fondo rotativo sostenible operando eficientemente, que logra apalancar los recursos del sector financiero convencional en el mediano plazo.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ChangeArrowheads="1"/>
          </p:cNvSpPr>
          <p:nvPr/>
        </p:nvSpPr>
        <p:spPr bwMode="auto">
          <a:xfrm>
            <a:off x="914400" y="76200"/>
            <a:ext cx="8001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lnSpc>
                <a:spcPct val="70000"/>
              </a:lnSpc>
            </a:pPr>
            <a:r>
              <a:rPr lang="es-ES_tradnl" sz="4000" dirty="0">
                <a:latin typeface="Arial Black" pitchFamily="34" charset="0"/>
              </a:rPr>
              <a:t>ACTIVIDADES / RESULTADOS</a:t>
            </a:r>
          </a:p>
        </p:txBody>
      </p:sp>
      <p:sp>
        <p:nvSpPr>
          <p:cNvPr id="8195" name="Rectangle 3"/>
          <p:cNvSpPr>
            <a:spLocks noChangeArrowheads="1"/>
          </p:cNvSpPr>
          <p:nvPr/>
        </p:nvSpPr>
        <p:spPr bwMode="auto">
          <a:xfrm>
            <a:off x="990600" y="1066800"/>
            <a:ext cx="80772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s-ES_tradnl" sz="3200" dirty="0">
                <a:latin typeface="Tahoma" pitchFamily="34" charset="0"/>
              </a:rPr>
              <a:t>Desarrollo y firma del convenio con Cooperativa Santa Rosa.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endParaRPr lang="es-ES_tradnl" sz="3200" dirty="0">
              <a:latin typeface="Tahoma" pitchFamily="34" charset="0"/>
            </a:endParaRPr>
          </a:p>
          <a:p>
            <a:pPr marL="342900" indent="-342900">
              <a:spcBef>
                <a:spcPct val="20000"/>
              </a:spcBef>
            </a:pPr>
            <a:endParaRPr lang="es-ES_tradnl" sz="3200" dirty="0">
              <a:latin typeface="Tahoma" pitchFamily="34" charset="0"/>
            </a:endParaRPr>
          </a:p>
        </p:txBody>
      </p:sp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3" cstate="print"/>
          <a:srcRect b="15733"/>
          <a:stretch>
            <a:fillRect/>
          </a:stretch>
        </p:blipFill>
        <p:spPr bwMode="auto">
          <a:xfrm>
            <a:off x="2209800" y="3352800"/>
            <a:ext cx="4800600" cy="2819400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ChangeArrowheads="1"/>
          </p:cNvSpPr>
          <p:nvPr/>
        </p:nvSpPr>
        <p:spPr bwMode="auto">
          <a:xfrm>
            <a:off x="1143000" y="76200"/>
            <a:ext cx="7772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lnSpc>
                <a:spcPct val="70000"/>
              </a:lnSpc>
            </a:pPr>
            <a:r>
              <a:rPr lang="es-ES_tradnl" sz="4000" dirty="0">
                <a:latin typeface="Arial Black" pitchFamily="34" charset="0"/>
              </a:rPr>
              <a:t>ACTIVIDADES / RESULTADOS</a:t>
            </a:r>
          </a:p>
        </p:txBody>
      </p:sp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0600" y="1196975"/>
            <a:ext cx="8001000" cy="52339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ChangeArrowheads="1"/>
          </p:cNvSpPr>
          <p:nvPr/>
        </p:nvSpPr>
        <p:spPr bwMode="auto">
          <a:xfrm>
            <a:off x="1143000" y="76200"/>
            <a:ext cx="7772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lnSpc>
                <a:spcPct val="70000"/>
              </a:lnSpc>
            </a:pPr>
            <a:r>
              <a:rPr lang="es-ES_tradnl" sz="4000" dirty="0">
                <a:latin typeface="Arial Black" pitchFamily="34" charset="0"/>
              </a:rPr>
              <a:t>ACTIVIDADES / RESULTADOS</a:t>
            </a:r>
          </a:p>
        </p:txBody>
      </p:sp>
      <p:sp>
        <p:nvSpPr>
          <p:cNvPr id="25603" name="Rectangle 3"/>
          <p:cNvSpPr>
            <a:spLocks noChangeArrowheads="1"/>
          </p:cNvSpPr>
          <p:nvPr/>
        </p:nvSpPr>
        <p:spPr bwMode="auto">
          <a:xfrm>
            <a:off x="990600" y="1447800"/>
            <a:ext cx="807720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s-ES_tradnl" sz="3200" dirty="0">
                <a:latin typeface="Tahoma" pitchFamily="34" charset="0"/>
              </a:rPr>
              <a:t>El fondo inicia apalancando los fondos privados de la Cooperativa 1/10. </a:t>
            </a:r>
          </a:p>
        </p:txBody>
      </p:sp>
      <p:pic>
        <p:nvPicPr>
          <p:cNvPr id="25647" name="Picture 4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9200" y="2895600"/>
            <a:ext cx="7543800" cy="273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>
                <a:ea typeface="ＭＳ Ｐゴシック" pitchFamily="34" charset="-128"/>
              </a:rPr>
              <a:t>Crecimiento de Lima</a:t>
            </a:r>
          </a:p>
        </p:txBody>
      </p:sp>
      <p:pic>
        <p:nvPicPr>
          <p:cNvPr id="10243" name="Imagen 5" descr="lima1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4" name="Imagen 3" descr="Imagen 1.png"/>
          <p:cNvPicPr>
            <a:picLocks noChangeAspect="1"/>
          </p:cNvPicPr>
          <p:nvPr/>
        </p:nvPicPr>
        <p:blipFill>
          <a:blip r:embed="rId4" cstate="print"/>
          <a:srcRect r="51430"/>
          <a:stretch>
            <a:fillRect/>
          </a:stretch>
        </p:blipFill>
        <p:spPr bwMode="auto">
          <a:xfrm>
            <a:off x="43383" y="38056"/>
            <a:ext cx="2080345" cy="40701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5" name="Imagen 4" descr="Imagen 1.png"/>
          <p:cNvPicPr>
            <a:picLocks noChangeAspect="1"/>
          </p:cNvPicPr>
          <p:nvPr/>
        </p:nvPicPr>
        <p:blipFill>
          <a:blip r:embed="rId4" cstate="print"/>
          <a:srcRect l="48570" t="5382" r="2859"/>
          <a:stretch>
            <a:fillRect/>
          </a:stretch>
        </p:blipFill>
        <p:spPr bwMode="auto">
          <a:xfrm>
            <a:off x="43383" y="3053666"/>
            <a:ext cx="2080345" cy="3759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5 CuadroTexto"/>
          <p:cNvSpPr txBox="1"/>
          <p:nvPr/>
        </p:nvSpPr>
        <p:spPr>
          <a:xfrm>
            <a:off x="4788024" y="332656"/>
            <a:ext cx="378180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PE" dirty="0" smtClean="0"/>
              <a:t>Lima Metropolitana</a:t>
            </a:r>
          </a:p>
          <a:p>
            <a:pPr algn="r"/>
            <a:r>
              <a:rPr lang="es-PE" sz="3600" dirty="0" smtClean="0">
                <a:latin typeface="Aharoni" pitchFamily="2" charset="-79"/>
                <a:cs typeface="Aharoni" pitchFamily="2" charset="-79"/>
              </a:rPr>
              <a:t>8 </a:t>
            </a:r>
            <a:r>
              <a:rPr lang="es-PE" dirty="0" smtClean="0">
                <a:latin typeface="Aharoni" pitchFamily="2" charset="-79"/>
                <a:cs typeface="Aharoni" pitchFamily="2" charset="-79"/>
              </a:rPr>
              <a:t>millones de habitantes</a:t>
            </a:r>
            <a:endParaRPr lang="es-PE" dirty="0"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8" name="7 Cerrar llave"/>
          <p:cNvSpPr/>
          <p:nvPr/>
        </p:nvSpPr>
        <p:spPr>
          <a:xfrm>
            <a:off x="1475656" y="4149080"/>
            <a:ext cx="1152128" cy="2160240"/>
          </a:xfrm>
          <a:prstGeom prst="rightBrace">
            <a:avLst/>
          </a:prstGeom>
          <a:ln w="571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P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ChangeArrowheads="1"/>
          </p:cNvSpPr>
          <p:nvPr/>
        </p:nvSpPr>
        <p:spPr bwMode="auto">
          <a:xfrm>
            <a:off x="1143000" y="76200"/>
            <a:ext cx="7772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lnSpc>
                <a:spcPct val="80000"/>
              </a:lnSpc>
            </a:pPr>
            <a:r>
              <a:rPr lang="es-ES_tradnl" sz="4400" dirty="0">
                <a:latin typeface="Arial Black" pitchFamily="34" charset="0"/>
              </a:rPr>
              <a:t>RESULTADOS</a:t>
            </a:r>
          </a:p>
        </p:txBody>
      </p:sp>
      <p:sp>
        <p:nvSpPr>
          <p:cNvPr id="11267" name="Rectangle 3"/>
          <p:cNvSpPr>
            <a:spLocks noChangeArrowheads="1"/>
          </p:cNvSpPr>
          <p:nvPr/>
        </p:nvSpPr>
        <p:spPr bwMode="auto">
          <a:xfrm>
            <a:off x="1143000" y="1447800"/>
            <a:ext cx="754380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762000" indent="-762000">
              <a:spcBef>
                <a:spcPct val="20000"/>
              </a:spcBef>
            </a:pPr>
            <a:r>
              <a:rPr lang="es-ES_tradnl" sz="4400" b="1" dirty="0">
                <a:solidFill>
                  <a:srgbClr val="000099"/>
                </a:solidFill>
                <a:latin typeface="Tahoma" pitchFamily="34" charset="0"/>
              </a:rPr>
              <a:t>b) Un sistema de crédito que se adecue a las necesidades de las familias de bajos recursos que producen su vivienda progresivamente.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ChangeArrowheads="1"/>
          </p:cNvSpPr>
          <p:nvPr/>
        </p:nvSpPr>
        <p:spPr bwMode="auto">
          <a:xfrm>
            <a:off x="1143000" y="76200"/>
            <a:ext cx="7772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lnSpc>
                <a:spcPct val="70000"/>
              </a:lnSpc>
            </a:pPr>
            <a:r>
              <a:rPr lang="es-ES_tradnl" sz="4000" dirty="0">
                <a:latin typeface="Arial Black" pitchFamily="34" charset="0"/>
              </a:rPr>
              <a:t>ACTIVIDADES / RESULTADOS</a:t>
            </a:r>
          </a:p>
        </p:txBody>
      </p:sp>
      <p:sp>
        <p:nvSpPr>
          <p:cNvPr id="37891" name="Rectangle 3"/>
          <p:cNvSpPr>
            <a:spLocks noChangeArrowheads="1"/>
          </p:cNvSpPr>
          <p:nvPr/>
        </p:nvSpPr>
        <p:spPr bwMode="auto">
          <a:xfrm>
            <a:off x="990600" y="1219200"/>
            <a:ext cx="7620000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s-ES_tradnl" sz="3200" dirty="0">
                <a:latin typeface="Tahoma" pitchFamily="34" charset="0"/>
              </a:rPr>
              <a:t>La Cooperativa presta bajo el sistema de intereses al rebatir.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s-ES_tradnl" sz="3200" dirty="0">
                <a:latin typeface="Tahoma" pitchFamily="34" charset="0"/>
              </a:rPr>
              <a:t>La tasa de interés en dólares es 1.5% (mensual al rebatir) y 4% (mensual al rebatir).</a:t>
            </a:r>
            <a:endParaRPr lang="es-ES_tradnl" sz="2800" dirty="0">
              <a:latin typeface="Tahoma" pitchFamily="34" charset="0"/>
            </a:endParaRPr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endParaRPr lang="es-ES_tradnl" sz="2800" dirty="0">
              <a:latin typeface="Tahoma" pitchFamily="34" charset="0"/>
            </a:endParaRPr>
          </a:p>
        </p:txBody>
      </p:sp>
      <p:pic>
        <p:nvPicPr>
          <p:cNvPr id="3789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5000" y="3962400"/>
            <a:ext cx="2819400" cy="2138363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</p:pic>
      <p:pic>
        <p:nvPicPr>
          <p:cNvPr id="37893" name="Picture 5" descr="D:\BENEFICIARIOS\CREDITOS APROBADOS\0121BAM3- Gonzales\000_045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0" y="3962400"/>
            <a:ext cx="2895600" cy="2171700"/>
          </a:xfrm>
          <a:prstGeom prst="rect">
            <a:avLst/>
          </a:prstGeom>
          <a:noFill/>
          <a:effectLst>
            <a:outerShdw dist="107763" dir="2700000" algn="ctr" rotWithShape="0">
              <a:srgbClr val="808080"/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3"/>
          <p:cNvSpPr>
            <a:spLocks noChangeArrowheads="1"/>
          </p:cNvSpPr>
          <p:nvPr/>
        </p:nvSpPr>
        <p:spPr bwMode="auto">
          <a:xfrm>
            <a:off x="1143000" y="76200"/>
            <a:ext cx="7772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lnSpc>
                <a:spcPct val="70000"/>
              </a:lnSpc>
            </a:pPr>
            <a:r>
              <a:rPr lang="es-ES_tradnl" sz="4000" dirty="0">
                <a:latin typeface="Arial Black" pitchFamily="34" charset="0"/>
              </a:rPr>
              <a:t>ACTIVIDADES / RESULTADOS</a:t>
            </a:r>
          </a:p>
        </p:txBody>
      </p:sp>
      <p:sp>
        <p:nvSpPr>
          <p:cNvPr id="12292" name="Rectangle 4"/>
          <p:cNvSpPr>
            <a:spLocks noChangeArrowheads="1"/>
          </p:cNvSpPr>
          <p:nvPr/>
        </p:nvSpPr>
        <p:spPr bwMode="auto">
          <a:xfrm>
            <a:off x="990600" y="1219200"/>
            <a:ext cx="5715000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609600" indent="-609600">
              <a:lnSpc>
                <a:spcPct val="110000"/>
              </a:lnSpc>
              <a:spcBef>
                <a:spcPct val="20000"/>
              </a:spcBef>
              <a:buFontTx/>
              <a:buChar char="•"/>
            </a:pPr>
            <a:r>
              <a:rPr lang="es-ES_tradnl" sz="3200" dirty="0">
                <a:latin typeface="Tahoma" pitchFamily="34" charset="0"/>
              </a:rPr>
              <a:t>Las líneas de crédito:</a:t>
            </a:r>
          </a:p>
          <a:p>
            <a:pPr marL="990600" lvl="1" indent="-533400">
              <a:lnSpc>
                <a:spcPct val="110000"/>
              </a:lnSpc>
              <a:spcBef>
                <a:spcPct val="20000"/>
              </a:spcBef>
              <a:buFontTx/>
              <a:buAutoNum type="alphaUcPeriod"/>
            </a:pPr>
            <a:r>
              <a:rPr lang="es-ES" dirty="0">
                <a:latin typeface="Tahoma" pitchFamily="34" charset="0"/>
              </a:rPr>
              <a:t>Crédito para materiales</a:t>
            </a:r>
            <a:r>
              <a:rPr lang="es-ES_tradnl" dirty="0">
                <a:latin typeface="Tahoma" pitchFamily="34" charset="0"/>
              </a:rPr>
              <a:t> y acabados. </a:t>
            </a:r>
            <a:r>
              <a:rPr lang="es-ES_tradnl" sz="2000" dirty="0">
                <a:solidFill>
                  <a:srgbClr val="990000"/>
                </a:solidFill>
                <a:latin typeface="Tahoma" pitchFamily="34" charset="0"/>
              </a:rPr>
              <a:t>(S/.500 a S/.2,000)</a:t>
            </a:r>
          </a:p>
          <a:p>
            <a:pPr marL="990600" lvl="1" indent="-533400">
              <a:lnSpc>
                <a:spcPct val="110000"/>
              </a:lnSpc>
              <a:spcBef>
                <a:spcPct val="20000"/>
              </a:spcBef>
              <a:buFontTx/>
              <a:buAutoNum type="alphaUcPeriod"/>
            </a:pPr>
            <a:r>
              <a:rPr lang="es-ES_tradnl" dirty="0">
                <a:latin typeface="Tahoma" pitchFamily="34" charset="0"/>
              </a:rPr>
              <a:t>Crédito para ampliaciones y densificación de la vivienda. </a:t>
            </a:r>
            <a:r>
              <a:rPr lang="es-ES_tradnl" sz="2000" dirty="0">
                <a:solidFill>
                  <a:srgbClr val="990000"/>
                </a:solidFill>
                <a:latin typeface="Tahoma" pitchFamily="34" charset="0"/>
              </a:rPr>
              <a:t>(S/.2,000 a S/.17,500)</a:t>
            </a:r>
          </a:p>
          <a:p>
            <a:pPr marL="990600" lvl="1" indent="-533400">
              <a:lnSpc>
                <a:spcPct val="110000"/>
              </a:lnSpc>
              <a:spcBef>
                <a:spcPct val="20000"/>
              </a:spcBef>
              <a:buFontTx/>
              <a:buAutoNum type="alphaUcPeriod"/>
            </a:pPr>
            <a:r>
              <a:rPr lang="es-ES_tradnl" dirty="0">
                <a:latin typeface="Tahoma" pitchFamily="34" charset="0"/>
              </a:rPr>
              <a:t>Crédito para saneamiento físico de la vivienda o el barrio. </a:t>
            </a:r>
            <a:r>
              <a:rPr lang="es-ES_tradnl" sz="2000" dirty="0">
                <a:solidFill>
                  <a:srgbClr val="990000"/>
                </a:solidFill>
                <a:latin typeface="Tahoma" pitchFamily="34" charset="0"/>
              </a:rPr>
              <a:t>(según proyecto)</a:t>
            </a:r>
          </a:p>
          <a:p>
            <a:pPr marL="990600" lvl="1" indent="-533400">
              <a:lnSpc>
                <a:spcPct val="110000"/>
              </a:lnSpc>
              <a:spcBef>
                <a:spcPct val="20000"/>
              </a:spcBef>
              <a:buFontTx/>
              <a:buAutoNum type="alphaUcPeriod"/>
            </a:pPr>
            <a:r>
              <a:rPr lang="es-ES_tradnl" dirty="0">
                <a:latin typeface="Tahoma" pitchFamily="34" charset="0"/>
              </a:rPr>
              <a:t>Crédito para cuota de ahorro inicial en Programas de subsidio Estatal. </a:t>
            </a:r>
            <a:r>
              <a:rPr lang="es-ES_tradnl" sz="2000" dirty="0">
                <a:solidFill>
                  <a:srgbClr val="990000"/>
                </a:solidFill>
                <a:latin typeface="Tahoma" pitchFamily="34" charset="0"/>
              </a:rPr>
              <a:t>(según programa)</a:t>
            </a:r>
          </a:p>
          <a:p>
            <a:pPr marL="990600" lvl="1" indent="-533400">
              <a:lnSpc>
                <a:spcPct val="110000"/>
              </a:lnSpc>
              <a:spcBef>
                <a:spcPct val="20000"/>
              </a:spcBef>
              <a:buFontTx/>
              <a:buChar char="–"/>
            </a:pPr>
            <a:endParaRPr lang="es-ES_tradnl" dirty="0">
              <a:solidFill>
                <a:srgbClr val="990000"/>
              </a:solidFill>
              <a:latin typeface="Tahoma" pitchFamily="34" charset="0"/>
            </a:endParaRPr>
          </a:p>
        </p:txBody>
      </p:sp>
      <p:pic>
        <p:nvPicPr>
          <p:cNvPr id="12296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29400" y="4264025"/>
            <a:ext cx="2209800" cy="145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</p:pic>
      <p:pic>
        <p:nvPicPr>
          <p:cNvPr id="12297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29400" y="2206625"/>
            <a:ext cx="2209800" cy="145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ChangeArrowheads="1"/>
          </p:cNvSpPr>
          <p:nvPr/>
        </p:nvSpPr>
        <p:spPr bwMode="auto">
          <a:xfrm>
            <a:off x="1143000" y="76200"/>
            <a:ext cx="7772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lnSpc>
                <a:spcPct val="70000"/>
              </a:lnSpc>
            </a:pPr>
            <a:r>
              <a:rPr lang="es-ES_tradnl" sz="4000" dirty="0">
                <a:latin typeface="Arial Black" pitchFamily="34" charset="0"/>
              </a:rPr>
              <a:t>ACTIVIDADES / RESULTADOS</a:t>
            </a:r>
          </a:p>
        </p:txBody>
      </p:sp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05600" y="1135063"/>
            <a:ext cx="2133600" cy="1479550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</p:pic>
      <p:pic>
        <p:nvPicPr>
          <p:cNvPr id="13318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05600" y="4876800"/>
            <a:ext cx="2209800" cy="1676400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</p:pic>
      <p:sp>
        <p:nvSpPr>
          <p:cNvPr id="13320" name="Rectangle 8"/>
          <p:cNvSpPr>
            <a:spLocks noChangeArrowheads="1"/>
          </p:cNvSpPr>
          <p:nvPr/>
        </p:nvSpPr>
        <p:spPr bwMode="auto">
          <a:xfrm>
            <a:off x="838200" y="1143000"/>
            <a:ext cx="5943600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s-ES_tradnl" sz="2300" dirty="0">
                <a:solidFill>
                  <a:srgbClr val="990000"/>
                </a:solidFill>
                <a:latin typeface="Tahoma" pitchFamily="34" charset="0"/>
              </a:rPr>
              <a:t>Créditos colocados: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s-ES_tradnl" sz="2300" dirty="0">
                <a:latin typeface="Tahoma" pitchFamily="34" charset="0"/>
              </a:rPr>
              <a:t>El proyecto </a:t>
            </a:r>
            <a:r>
              <a:rPr lang="es-ES_tradnl" sz="2300" dirty="0">
                <a:latin typeface="Tahoma" pitchFamily="34" charset="0"/>
              </a:rPr>
              <a:t>bi</a:t>
            </a:r>
            <a:r>
              <a:rPr lang="es-ES_tradnl" sz="2300" dirty="0">
                <a:latin typeface="Tahoma" pitchFamily="34" charset="0"/>
              </a:rPr>
              <a:t>-nacional </a:t>
            </a:r>
            <a:r>
              <a:rPr lang="es-ES_tradnl" sz="2300" dirty="0" smtClean="0">
                <a:latin typeface="Tahoma" pitchFamily="34" charset="0"/>
              </a:rPr>
              <a:t>tuvo 1500 </a:t>
            </a:r>
            <a:r>
              <a:rPr lang="es-ES_tradnl" sz="2300" dirty="0">
                <a:latin typeface="Tahoma" pitchFamily="34" charset="0"/>
              </a:rPr>
              <a:t>créditos colocados.</a:t>
            </a:r>
          </a:p>
          <a:p>
            <a:pPr marL="342900" indent="-342900">
              <a:spcBef>
                <a:spcPct val="20000"/>
              </a:spcBef>
            </a:pPr>
            <a:r>
              <a:rPr lang="es-ES_tradnl" sz="2300" dirty="0">
                <a:solidFill>
                  <a:srgbClr val="990000"/>
                </a:solidFill>
                <a:latin typeface="Tahoma" pitchFamily="34" charset="0"/>
              </a:rPr>
              <a:t>	Las áreas de intervención en el Cono Sur de Lima son:</a:t>
            </a:r>
            <a:endParaRPr lang="es-ES_tradnl" sz="2300" dirty="0">
              <a:latin typeface="Tahoma" pitchFamily="34" charset="0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s-ES" sz="2300" dirty="0">
                <a:latin typeface="Tahoma" pitchFamily="34" charset="0"/>
              </a:rPr>
              <a:t>Asentamiento Humano Oasis </a:t>
            </a:r>
            <a:r>
              <a:rPr lang="es-ES_tradnl" sz="2300" dirty="0">
                <a:latin typeface="Tahoma" pitchFamily="34" charset="0"/>
              </a:rPr>
              <a:t>(</a:t>
            </a:r>
            <a:r>
              <a:rPr lang="es-ES" sz="2300" dirty="0">
                <a:latin typeface="Tahoma" pitchFamily="34" charset="0"/>
              </a:rPr>
              <a:t>Villa el Salvador</a:t>
            </a:r>
            <a:r>
              <a:rPr lang="es-ES_tradnl" sz="2300" dirty="0">
                <a:latin typeface="Tahoma" pitchFamily="34" charset="0"/>
              </a:rPr>
              <a:t>)</a:t>
            </a:r>
            <a:r>
              <a:rPr lang="es-ES" sz="2300" dirty="0">
                <a:latin typeface="Tahoma" pitchFamily="34" charset="0"/>
              </a:rPr>
              <a:t>, para la cuota del programa piloto del estado “Mi Barrio”</a:t>
            </a:r>
            <a:r>
              <a:rPr lang="es-ES_tradnl" sz="2300" dirty="0">
                <a:latin typeface="Tahoma" pitchFamily="34" charset="0"/>
              </a:rPr>
              <a:t>.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s-ES" sz="2300" dirty="0">
                <a:latin typeface="Tahoma" pitchFamily="34" charset="0"/>
              </a:rPr>
              <a:t>Villa el Salvador, para densificación de vivienda.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s-ES" sz="2300" dirty="0">
                <a:latin typeface="Arial" charset="0"/>
              </a:rPr>
              <a:t>Distrito de San Juan de Miraflores,  para   materiales de acabados de  vivienda.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s-ES" sz="2300" dirty="0">
                <a:latin typeface="Arial" charset="0"/>
              </a:rPr>
              <a:t>Distrito de Villa María del Triunfo, </a:t>
            </a:r>
            <a:r>
              <a:rPr lang="es-ES" sz="2300" dirty="0">
                <a:latin typeface="Tahoma" pitchFamily="34" charset="0"/>
              </a:rPr>
              <a:t>para densificación de vivienda.</a:t>
            </a:r>
          </a:p>
        </p:txBody>
      </p:sp>
      <p:pic>
        <p:nvPicPr>
          <p:cNvPr id="13323" name="Picture 11" descr="D:\BENEFICIARIOS\CREDITOS APROBADOS\0001BAM2-Sra. Blanco\Fotografías de la casa\Techo\000_0414.JPG"/>
          <p:cNvPicPr>
            <a:picLocks noChangeAspect="1" noChangeArrowheads="1"/>
          </p:cNvPicPr>
          <p:nvPr/>
        </p:nvPicPr>
        <p:blipFill>
          <a:blip r:embed="rId5" cstate="print"/>
          <a:srcRect t="6818" b="22728"/>
          <a:stretch>
            <a:fillRect/>
          </a:stretch>
        </p:blipFill>
        <p:spPr bwMode="auto">
          <a:xfrm>
            <a:off x="6705600" y="2719388"/>
            <a:ext cx="2133600" cy="2005012"/>
          </a:xfrm>
          <a:prstGeom prst="rect">
            <a:avLst/>
          </a:prstGeom>
          <a:noFill/>
          <a:effectLst>
            <a:outerShdw dist="107763" dir="2700000" algn="ctr" rotWithShape="0">
              <a:srgbClr val="808080"/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ChangeArrowheads="1"/>
          </p:cNvSpPr>
          <p:nvPr/>
        </p:nvSpPr>
        <p:spPr bwMode="auto">
          <a:xfrm>
            <a:off x="1143000" y="76200"/>
            <a:ext cx="7772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lnSpc>
                <a:spcPct val="70000"/>
              </a:lnSpc>
            </a:pPr>
            <a:r>
              <a:rPr lang="es-ES_tradnl" sz="4000" dirty="0">
                <a:latin typeface="Arial Black" pitchFamily="34" charset="0"/>
              </a:rPr>
              <a:t>ACTIVIDADES / RESULTADOS</a:t>
            </a:r>
          </a:p>
        </p:txBody>
      </p:sp>
      <p:sp>
        <p:nvSpPr>
          <p:cNvPr id="57347" name="Rectangle 3"/>
          <p:cNvSpPr>
            <a:spLocks noChangeArrowheads="1"/>
          </p:cNvSpPr>
          <p:nvPr/>
        </p:nvSpPr>
        <p:spPr bwMode="auto">
          <a:xfrm>
            <a:off x="990600" y="1066800"/>
            <a:ext cx="5105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609600" indent="-609600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r>
              <a:rPr lang="es-ES_tradnl" sz="3200" dirty="0">
                <a:latin typeface="Tahoma" pitchFamily="34" charset="0"/>
              </a:rPr>
              <a:t>Campaña de promoción con el </a:t>
            </a:r>
            <a:r>
              <a:rPr lang="es-ES_tradnl" sz="3200" dirty="0">
                <a:solidFill>
                  <a:srgbClr val="990000"/>
                </a:solidFill>
                <a:latin typeface="Tahoma" pitchFamily="34" charset="0"/>
              </a:rPr>
              <a:t>apoyo de las agencias municipales</a:t>
            </a:r>
            <a:r>
              <a:rPr lang="es-ES_tradnl" sz="3200" dirty="0">
                <a:latin typeface="Tahoma" pitchFamily="34" charset="0"/>
              </a:rPr>
              <a:t> de VMT y VES.</a:t>
            </a:r>
            <a:endParaRPr lang="es-ES_tradnl" sz="2800" dirty="0">
              <a:solidFill>
                <a:srgbClr val="990000"/>
              </a:solidFill>
              <a:latin typeface="Tahoma" pitchFamily="34" charset="0"/>
            </a:endParaRPr>
          </a:p>
        </p:txBody>
      </p:sp>
      <p:pic>
        <p:nvPicPr>
          <p:cNvPr id="57348" name="Picture 4" descr="D:\IMAGENES\PROMO\agencia 2 pachacamac\000_0160.JPG"/>
          <p:cNvPicPr>
            <a:picLocks noChangeAspect="1" noChangeArrowheads="1"/>
          </p:cNvPicPr>
          <p:nvPr/>
        </p:nvPicPr>
        <p:blipFill>
          <a:blip r:embed="rId3" cstate="print">
            <a:lum bright="6000"/>
          </a:blip>
          <a:srcRect b="16862"/>
          <a:stretch>
            <a:fillRect/>
          </a:stretch>
        </p:blipFill>
        <p:spPr bwMode="auto">
          <a:xfrm>
            <a:off x="1676400" y="2795588"/>
            <a:ext cx="2971800" cy="1852612"/>
          </a:xfrm>
          <a:prstGeom prst="rect">
            <a:avLst/>
          </a:prstGeom>
          <a:noFill/>
        </p:spPr>
      </p:pic>
      <p:pic>
        <p:nvPicPr>
          <p:cNvPr id="57350" name="Picture 6" descr="D:\IMAGENES\PROMO\Amp-Aires Pacahamac\000_0182.JPG"/>
          <p:cNvPicPr>
            <a:picLocks noChangeAspect="1" noChangeArrowheads="1"/>
          </p:cNvPicPr>
          <p:nvPr/>
        </p:nvPicPr>
        <p:blipFill>
          <a:blip r:embed="rId4" cstate="print"/>
          <a:srcRect b="15686"/>
          <a:stretch>
            <a:fillRect/>
          </a:stretch>
        </p:blipFill>
        <p:spPr bwMode="auto">
          <a:xfrm>
            <a:off x="6248400" y="1371600"/>
            <a:ext cx="2362200" cy="1493838"/>
          </a:xfrm>
          <a:prstGeom prst="rect">
            <a:avLst/>
          </a:prstGeom>
          <a:noFill/>
        </p:spPr>
      </p:pic>
      <p:pic>
        <p:nvPicPr>
          <p:cNvPr id="57351" name="Picture 7" descr="D:\IMAGENES\PROMO\conv_des\000_0113.JPG"/>
          <p:cNvPicPr>
            <a:picLocks noChangeAspect="1" noChangeArrowheads="1"/>
          </p:cNvPicPr>
          <p:nvPr/>
        </p:nvPicPr>
        <p:blipFill>
          <a:blip r:embed="rId5" cstate="print">
            <a:lum bright="6000"/>
          </a:blip>
          <a:srcRect t="27054" r="15942" b="-484"/>
          <a:stretch>
            <a:fillRect/>
          </a:stretch>
        </p:blipFill>
        <p:spPr bwMode="auto">
          <a:xfrm>
            <a:off x="5181600" y="3048000"/>
            <a:ext cx="2438400" cy="1597025"/>
          </a:xfrm>
          <a:prstGeom prst="rect">
            <a:avLst/>
          </a:prstGeom>
          <a:noFill/>
        </p:spPr>
      </p:pic>
      <p:pic>
        <p:nvPicPr>
          <p:cNvPr id="57352" name="Picture 8" descr="D:\IMAGENES\PROMO\pqe_met\000_0130.JPG"/>
          <p:cNvPicPr>
            <a:picLocks noChangeAspect="1" noChangeArrowheads="1"/>
          </p:cNvPicPr>
          <p:nvPr/>
        </p:nvPicPr>
        <p:blipFill>
          <a:blip r:embed="rId6" cstate="print"/>
          <a:srcRect t="11594" b="20773"/>
          <a:stretch>
            <a:fillRect/>
          </a:stretch>
        </p:blipFill>
        <p:spPr bwMode="auto">
          <a:xfrm>
            <a:off x="1143000" y="4800600"/>
            <a:ext cx="3352800" cy="1701800"/>
          </a:xfrm>
          <a:prstGeom prst="rect">
            <a:avLst/>
          </a:prstGeom>
          <a:noFill/>
        </p:spPr>
      </p:pic>
      <p:pic>
        <p:nvPicPr>
          <p:cNvPr id="57353" name="Picture 9" descr="D:\IMAGENES\PROMO\VMT-mareategui\000_0304.JPG"/>
          <p:cNvPicPr>
            <a:picLocks noChangeAspect="1" noChangeArrowheads="1"/>
          </p:cNvPicPr>
          <p:nvPr/>
        </p:nvPicPr>
        <p:blipFill>
          <a:blip r:embed="rId7" cstate="print">
            <a:lum bright="12000"/>
          </a:blip>
          <a:srcRect t="27451"/>
          <a:stretch>
            <a:fillRect/>
          </a:stretch>
        </p:blipFill>
        <p:spPr bwMode="auto">
          <a:xfrm>
            <a:off x="5867400" y="4883150"/>
            <a:ext cx="2895600" cy="1574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ChangeArrowheads="1"/>
          </p:cNvSpPr>
          <p:nvPr/>
        </p:nvSpPr>
        <p:spPr bwMode="auto">
          <a:xfrm>
            <a:off x="1143000" y="76200"/>
            <a:ext cx="7772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lnSpc>
                <a:spcPct val="80000"/>
              </a:lnSpc>
            </a:pPr>
            <a:r>
              <a:rPr lang="es-ES_tradnl" sz="4400" dirty="0">
                <a:latin typeface="Arial Black" pitchFamily="34" charset="0"/>
              </a:rPr>
              <a:t>RESULTADOS</a:t>
            </a:r>
          </a:p>
        </p:txBody>
      </p:sp>
      <p:sp>
        <p:nvSpPr>
          <p:cNvPr id="14339" name="Rectangle 3"/>
          <p:cNvSpPr>
            <a:spLocks noChangeArrowheads="1"/>
          </p:cNvSpPr>
          <p:nvPr/>
        </p:nvSpPr>
        <p:spPr bwMode="auto">
          <a:xfrm>
            <a:off x="1143000" y="1219200"/>
            <a:ext cx="754380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762000" indent="-762000">
              <a:spcBef>
                <a:spcPct val="20000"/>
              </a:spcBef>
            </a:pPr>
            <a:r>
              <a:rPr lang="es-ES_tradnl" sz="4400" b="1" dirty="0">
                <a:solidFill>
                  <a:srgbClr val="000099"/>
                </a:solidFill>
                <a:latin typeface="Tahoma" pitchFamily="34" charset="0"/>
              </a:rPr>
              <a:t>c) Viviendas producidas  económicas, saludables, seguras, productivas y agradables, mediante una asistencia técnica complementaria.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ChangeArrowheads="1"/>
          </p:cNvSpPr>
          <p:nvPr/>
        </p:nvSpPr>
        <p:spPr bwMode="auto">
          <a:xfrm>
            <a:off x="1143000" y="76200"/>
            <a:ext cx="7772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lnSpc>
                <a:spcPct val="70000"/>
              </a:lnSpc>
            </a:pPr>
            <a:r>
              <a:rPr lang="es-ES_tradnl" sz="4000" dirty="0">
                <a:latin typeface="Arial Black" pitchFamily="34" charset="0"/>
              </a:rPr>
              <a:t>ACTIVIDADES / RESULTADOS</a:t>
            </a:r>
          </a:p>
        </p:txBody>
      </p:sp>
      <p:sp>
        <p:nvSpPr>
          <p:cNvPr id="41987" name="Rectangle 3"/>
          <p:cNvSpPr>
            <a:spLocks noChangeArrowheads="1"/>
          </p:cNvSpPr>
          <p:nvPr/>
        </p:nvSpPr>
        <p:spPr bwMode="auto">
          <a:xfrm>
            <a:off x="914400" y="1143000"/>
            <a:ext cx="82296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s-ES_tradnl" sz="3200" dirty="0">
                <a:latin typeface="Tahoma" pitchFamily="34" charset="0"/>
              </a:rPr>
              <a:t>Se brinda asistencia técnica a las familias auto-constructoras. 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endParaRPr lang="es-ES_tradnl" sz="1800" dirty="0">
              <a:latin typeface="Tahoma" pitchFamily="34" charset="0"/>
            </a:endParaRPr>
          </a:p>
          <a:p>
            <a:pPr marL="342900" indent="-342900">
              <a:spcBef>
                <a:spcPct val="20000"/>
              </a:spcBef>
            </a:pPr>
            <a:r>
              <a:rPr lang="es-ES_tradnl" sz="3200" dirty="0">
                <a:latin typeface="Tahoma" pitchFamily="34" charset="0"/>
              </a:rPr>
              <a:t>   </a:t>
            </a:r>
          </a:p>
        </p:txBody>
      </p:sp>
      <p:graphicFrame>
        <p:nvGraphicFramePr>
          <p:cNvPr id="41988" name="Object 4"/>
          <p:cNvGraphicFramePr>
            <a:graphicFrameLocks noChangeAspect="1"/>
          </p:cNvGraphicFramePr>
          <p:nvPr/>
        </p:nvGraphicFramePr>
        <p:xfrm>
          <a:off x="1295400" y="3221038"/>
          <a:ext cx="3733800" cy="2189162"/>
        </p:xfrm>
        <a:graphic>
          <a:graphicData uri="http://schemas.openxmlformats.org/presentationml/2006/ole">
            <p:oleObj spid="_x0000_s41988" name="Imagen de mapa de bits" r:id="rId4" imgW="5780952" imgH="4258269" progId="PBrush">
              <p:embed/>
            </p:oleObj>
          </a:graphicData>
        </a:graphic>
      </p:graphicFrame>
      <p:pic>
        <p:nvPicPr>
          <p:cNvPr id="41989" name="Picture 5" descr="D:\IMAGENES\ATec\000_0157.JPG"/>
          <p:cNvPicPr>
            <a:picLocks noChangeAspect="1" noChangeArrowheads="1"/>
          </p:cNvPicPr>
          <p:nvPr/>
        </p:nvPicPr>
        <p:blipFill>
          <a:blip r:embed="rId5" cstate="print"/>
          <a:srcRect b="15446"/>
          <a:stretch>
            <a:fillRect/>
          </a:stretch>
        </p:blipFill>
        <p:spPr bwMode="auto">
          <a:xfrm>
            <a:off x="5638800" y="2362200"/>
            <a:ext cx="2895600" cy="1836738"/>
          </a:xfrm>
          <a:prstGeom prst="rect">
            <a:avLst/>
          </a:prstGeom>
          <a:noFill/>
          <a:effectLst>
            <a:outerShdw dist="107763" dir="2700000" algn="ctr" rotWithShape="0">
              <a:srgbClr val="808080"/>
            </a:outerShdw>
          </a:effectLst>
        </p:spPr>
      </p:pic>
      <p:pic>
        <p:nvPicPr>
          <p:cNvPr id="41990" name="Picture 6" descr="D:\IMAGENES\ATec\000_0176.JPG"/>
          <p:cNvPicPr>
            <a:picLocks noChangeAspect="1" noChangeArrowheads="1"/>
          </p:cNvPicPr>
          <p:nvPr/>
        </p:nvPicPr>
        <p:blipFill>
          <a:blip r:embed="rId6" cstate="print"/>
          <a:srcRect r="15218" b="18115"/>
          <a:stretch>
            <a:fillRect/>
          </a:stretch>
        </p:blipFill>
        <p:spPr bwMode="auto">
          <a:xfrm>
            <a:off x="5638800" y="4343400"/>
            <a:ext cx="2895600" cy="2097088"/>
          </a:xfrm>
          <a:prstGeom prst="rect">
            <a:avLst/>
          </a:prstGeom>
          <a:noFill/>
          <a:effectLst>
            <a:outerShdw dist="107763" dir="2700000" algn="ctr" rotWithShape="0">
              <a:srgbClr val="808080"/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5" name="Picture 102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21425" y="1143000"/>
            <a:ext cx="2370138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4276" name="Picture 1028" descr="D:\A_T\Modulos basicos\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0" y="3390900"/>
            <a:ext cx="4114800" cy="3086100"/>
          </a:xfrm>
          <a:prstGeom prst="rect">
            <a:avLst/>
          </a:prstGeom>
          <a:noFill/>
          <a:effectLst>
            <a:outerShdw dist="107763" dir="2700000" algn="ctr" rotWithShape="0">
              <a:srgbClr val="808080"/>
            </a:outerShdw>
          </a:effectLst>
        </p:spPr>
      </p:pic>
      <p:sp>
        <p:nvSpPr>
          <p:cNvPr id="54277" name="Rectangle 1029"/>
          <p:cNvSpPr>
            <a:spLocks noChangeArrowheads="1"/>
          </p:cNvSpPr>
          <p:nvPr/>
        </p:nvSpPr>
        <p:spPr bwMode="auto">
          <a:xfrm>
            <a:off x="990600" y="1143000"/>
            <a:ext cx="50292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r>
              <a:rPr lang="es-ES_tradnl" sz="3200" dirty="0">
                <a:latin typeface="Tahoma" pitchFamily="34" charset="0"/>
              </a:rPr>
              <a:t>Diseño y presupuesto de módulos básicos:</a:t>
            </a:r>
          </a:p>
          <a:p>
            <a:pPr marL="742950" lvl="1" indent="-285750">
              <a:lnSpc>
                <a:spcPct val="80000"/>
              </a:lnSpc>
              <a:spcBef>
                <a:spcPct val="20000"/>
              </a:spcBef>
              <a:buFontTx/>
              <a:buChar char="–"/>
            </a:pPr>
            <a:r>
              <a:rPr lang="es-ES_tradnl" sz="2800" dirty="0">
                <a:latin typeface="Tahoma" pitchFamily="34" charset="0"/>
              </a:rPr>
              <a:t>Crecimiento Progresivo</a:t>
            </a:r>
          </a:p>
          <a:p>
            <a:pPr marL="742950" lvl="1" indent="-285750">
              <a:lnSpc>
                <a:spcPct val="80000"/>
              </a:lnSpc>
              <a:spcBef>
                <a:spcPct val="20000"/>
              </a:spcBef>
              <a:buFontTx/>
              <a:buChar char="–"/>
            </a:pPr>
            <a:r>
              <a:rPr lang="es-ES_tradnl" sz="2800" dirty="0">
                <a:latin typeface="Tahoma" pitchFamily="34" charset="0"/>
              </a:rPr>
              <a:t>Densificación</a:t>
            </a:r>
          </a:p>
          <a:p>
            <a:pPr marL="742950" lvl="1" indent="-285750">
              <a:lnSpc>
                <a:spcPct val="80000"/>
              </a:lnSpc>
              <a:spcBef>
                <a:spcPct val="20000"/>
              </a:spcBef>
              <a:buFontTx/>
              <a:buChar char="–"/>
            </a:pPr>
            <a:r>
              <a:rPr lang="es-ES_tradnl" sz="2800" dirty="0">
                <a:latin typeface="Tahoma" pitchFamily="34" charset="0"/>
              </a:rPr>
              <a:t>Adaptabilidad    </a:t>
            </a:r>
          </a:p>
        </p:txBody>
      </p:sp>
      <p:sp>
        <p:nvSpPr>
          <p:cNvPr id="54278" name="Rectangle 1030"/>
          <p:cNvSpPr>
            <a:spLocks noChangeArrowheads="1"/>
          </p:cNvSpPr>
          <p:nvPr/>
        </p:nvSpPr>
        <p:spPr bwMode="auto">
          <a:xfrm>
            <a:off x="1143000" y="76200"/>
            <a:ext cx="7772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lnSpc>
                <a:spcPct val="70000"/>
              </a:lnSpc>
            </a:pPr>
            <a:r>
              <a:rPr lang="es-ES_tradnl" sz="4000" dirty="0">
                <a:latin typeface="Arial Black" pitchFamily="34" charset="0"/>
              </a:rPr>
              <a:t>ACTIVIDADES / RESULTADOS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ChangeArrowheads="1"/>
          </p:cNvSpPr>
          <p:nvPr/>
        </p:nvSpPr>
        <p:spPr bwMode="auto">
          <a:xfrm>
            <a:off x="1143000" y="76200"/>
            <a:ext cx="7772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lnSpc>
                <a:spcPct val="80000"/>
              </a:lnSpc>
            </a:pPr>
            <a:r>
              <a:rPr lang="es-ES_tradnl" sz="4400" dirty="0">
                <a:latin typeface="Arial Black" pitchFamily="34" charset="0"/>
              </a:rPr>
              <a:t>RESULTADOS</a:t>
            </a:r>
          </a:p>
        </p:txBody>
      </p:sp>
      <p:sp>
        <p:nvSpPr>
          <p:cNvPr id="17411" name="Rectangle 3"/>
          <p:cNvSpPr>
            <a:spLocks noChangeArrowheads="1"/>
          </p:cNvSpPr>
          <p:nvPr/>
        </p:nvSpPr>
        <p:spPr bwMode="auto">
          <a:xfrm>
            <a:off x="1143000" y="1219200"/>
            <a:ext cx="777240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762000" indent="-762000">
              <a:spcBef>
                <a:spcPct val="20000"/>
              </a:spcBef>
            </a:pPr>
            <a:r>
              <a:rPr lang="es-ES_tradnl" sz="4400" b="1" dirty="0">
                <a:solidFill>
                  <a:srgbClr val="000099"/>
                </a:solidFill>
                <a:latin typeface="Tahoma" pitchFamily="34" charset="0"/>
              </a:rPr>
              <a:t>d) El sistema propicia mejoras en las políticas de vivienda para sectores de bajos ingresos a través de acciones de difusión y concertación.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ChangeArrowheads="1"/>
          </p:cNvSpPr>
          <p:nvPr/>
        </p:nvSpPr>
        <p:spPr bwMode="auto">
          <a:xfrm>
            <a:off x="1143000" y="76200"/>
            <a:ext cx="7772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lnSpc>
                <a:spcPct val="70000"/>
              </a:lnSpc>
            </a:pPr>
            <a:r>
              <a:rPr lang="es-ES_tradnl" sz="4000" dirty="0">
                <a:latin typeface="Arial Black" pitchFamily="34" charset="0"/>
              </a:rPr>
              <a:t>ACTIVIDADES / RESULTADOS</a:t>
            </a:r>
          </a:p>
        </p:txBody>
      </p:sp>
      <p:sp>
        <p:nvSpPr>
          <p:cNvPr id="56323" name="Rectangle 3"/>
          <p:cNvSpPr>
            <a:spLocks noChangeArrowheads="1"/>
          </p:cNvSpPr>
          <p:nvPr/>
        </p:nvSpPr>
        <p:spPr bwMode="auto">
          <a:xfrm>
            <a:off x="914400" y="1143000"/>
            <a:ext cx="82296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s-ES_tradnl" sz="3200" dirty="0">
                <a:latin typeface="Tahoma" pitchFamily="34" charset="0"/>
              </a:rPr>
              <a:t>Propuesta de sistema de </a:t>
            </a:r>
            <a:r>
              <a:rPr lang="es-ES_tradnl" sz="3200" dirty="0">
                <a:solidFill>
                  <a:srgbClr val="CC0000"/>
                </a:solidFill>
                <a:latin typeface="Tahoma" pitchFamily="34" charset="0"/>
              </a:rPr>
              <a:t>crédito, asistencia técnica y subsidios</a:t>
            </a:r>
            <a:r>
              <a:rPr lang="es-ES_tradnl" sz="3200" dirty="0">
                <a:latin typeface="Tahoma" pitchFamily="34" charset="0"/>
              </a:rPr>
              <a:t> para el Ministerio de Vivienda Construcción y Saneamiento: Programa OTRO TECHO.</a:t>
            </a:r>
            <a:endParaRPr lang="es-ES_tradnl" sz="2800" dirty="0">
              <a:latin typeface="Tahoma" pitchFamily="34" charset="0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s-ES_tradnl" sz="3200" dirty="0">
                <a:latin typeface="Tahoma" pitchFamily="34" charset="0"/>
              </a:rPr>
              <a:t>Se llevan reuniones de trabajo con el FONDO MIVIVIENDA para el desarrollo de programa piloto de Bonos, para mejoramiento y construcción en sitio propio.</a:t>
            </a:r>
          </a:p>
        </p:txBody>
      </p:sp>
      <p:graphicFrame>
        <p:nvGraphicFramePr>
          <p:cNvPr id="56324" name="Object 4"/>
          <p:cNvGraphicFramePr>
            <a:graphicFrameLocks noChangeAspect="1"/>
          </p:cNvGraphicFramePr>
          <p:nvPr/>
        </p:nvGraphicFramePr>
        <p:xfrm>
          <a:off x="3124200" y="4954588"/>
          <a:ext cx="2133600" cy="1598612"/>
        </p:xfrm>
        <a:graphic>
          <a:graphicData uri="http://schemas.openxmlformats.org/presentationml/2006/ole">
            <p:oleObj spid="_x0000_s56324" name="Diapositiva" r:id="rId4" imgW="4533840" imgH="3390840" progId="PowerPoint.Slide.8">
              <p:embed/>
            </p:oleObj>
          </a:graphicData>
        </a:graphic>
      </p:graphicFrame>
      <p:pic>
        <p:nvPicPr>
          <p:cNvPr id="56325" name="Picture 5"/>
          <p:cNvPicPr>
            <a:picLocks noChangeAspect="1" noChangeArrowheads="1"/>
          </p:cNvPicPr>
          <p:nvPr/>
        </p:nvPicPr>
        <p:blipFill>
          <a:blip r:embed="rId5" cstate="print"/>
          <a:srcRect l="11316" t="6757" r="53703" b="3130"/>
          <a:stretch>
            <a:fillRect/>
          </a:stretch>
        </p:blipFill>
        <p:spPr bwMode="auto">
          <a:xfrm>
            <a:off x="6324600" y="5257800"/>
            <a:ext cx="1295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29994" cy="68580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sp>
        <p:nvSpPr>
          <p:cNvPr id="9" name="8 CuadroTexto"/>
          <p:cNvSpPr txBox="1"/>
          <p:nvPr/>
        </p:nvSpPr>
        <p:spPr>
          <a:xfrm>
            <a:off x="4802451" y="332656"/>
            <a:ext cx="376737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PE" sz="3600" dirty="0" smtClean="0">
                <a:latin typeface="Aharoni" pitchFamily="2" charset="-79"/>
                <a:cs typeface="Aharoni" pitchFamily="2" charset="-79"/>
              </a:rPr>
              <a:t>Villa El Salvador</a:t>
            </a:r>
          </a:p>
          <a:p>
            <a:pPr algn="r"/>
            <a:r>
              <a:rPr lang="es-PE" sz="3600" dirty="0" smtClean="0">
                <a:latin typeface="Arial" pitchFamily="34" charset="0"/>
                <a:cs typeface="Arial" pitchFamily="34" charset="0"/>
              </a:rPr>
              <a:t>Abril del 1971</a:t>
            </a:r>
            <a:endParaRPr lang="es-PE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ChangeArrowheads="1"/>
          </p:cNvSpPr>
          <p:nvPr/>
        </p:nvSpPr>
        <p:spPr bwMode="auto">
          <a:xfrm>
            <a:off x="1143000" y="76200"/>
            <a:ext cx="7772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lnSpc>
                <a:spcPct val="80000"/>
              </a:lnSpc>
            </a:pPr>
            <a:r>
              <a:rPr lang="es-ES_tradnl" sz="4400" dirty="0">
                <a:latin typeface="Arial Black" pitchFamily="34" charset="0"/>
              </a:rPr>
              <a:t>RESULTADOS</a:t>
            </a:r>
          </a:p>
        </p:txBody>
      </p:sp>
      <p:sp>
        <p:nvSpPr>
          <p:cNvPr id="21507" name="Rectangle 3"/>
          <p:cNvSpPr>
            <a:spLocks noChangeArrowheads="1"/>
          </p:cNvSpPr>
          <p:nvPr/>
        </p:nvSpPr>
        <p:spPr bwMode="auto">
          <a:xfrm>
            <a:off x="1143000" y="1219200"/>
            <a:ext cx="777240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762000" indent="-762000">
              <a:spcBef>
                <a:spcPct val="20000"/>
              </a:spcBef>
            </a:pPr>
            <a:r>
              <a:rPr lang="es-ES_tradnl" sz="4400" b="1" dirty="0">
                <a:solidFill>
                  <a:srgbClr val="000099"/>
                </a:solidFill>
                <a:latin typeface="Tahoma" pitchFamily="34" charset="0"/>
              </a:rPr>
              <a:t>e) Las experiencias sobre el financiamiento eficaz de la vivienda progresiva, están al alcance de un conjunto de actores a través de la capacitación.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ChangeArrowheads="1"/>
          </p:cNvSpPr>
          <p:nvPr/>
        </p:nvSpPr>
        <p:spPr bwMode="auto">
          <a:xfrm>
            <a:off x="1143000" y="76200"/>
            <a:ext cx="7772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lnSpc>
                <a:spcPct val="70000"/>
              </a:lnSpc>
            </a:pPr>
            <a:r>
              <a:rPr lang="es-ES_tradnl" sz="4000" dirty="0">
                <a:latin typeface="Arial Black" pitchFamily="34" charset="0"/>
              </a:rPr>
              <a:t>ACTIVIDADES / RESULTADOS</a:t>
            </a:r>
          </a:p>
        </p:txBody>
      </p:sp>
      <p:sp>
        <p:nvSpPr>
          <p:cNvPr id="22531" name="Rectangle 3"/>
          <p:cNvSpPr>
            <a:spLocks noChangeArrowheads="1"/>
          </p:cNvSpPr>
          <p:nvPr/>
        </p:nvSpPr>
        <p:spPr bwMode="auto">
          <a:xfrm>
            <a:off x="914400" y="1066800"/>
            <a:ext cx="7924800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s-ES_tradnl" sz="3200" dirty="0">
                <a:latin typeface="Arial" charset="0"/>
                <a:cs typeface="Arial" charset="0"/>
              </a:rPr>
              <a:t>Primer curso de Asistencia Técnica en densificación de Vivienda. </a:t>
            </a:r>
          </a:p>
          <a:p>
            <a:pPr marL="342900" indent="-342900" algn="just">
              <a:lnSpc>
                <a:spcPct val="90000"/>
              </a:lnSpc>
              <a:spcBef>
                <a:spcPct val="20000"/>
              </a:spcBef>
            </a:pPr>
            <a:r>
              <a:rPr lang="es-ES_tradnl" sz="3200" dirty="0">
                <a:latin typeface="Arial" charset="0"/>
                <a:cs typeface="Arial" charset="0"/>
              </a:rPr>
              <a:t>     - 32 profesionales de la vivienda. </a:t>
            </a:r>
          </a:p>
          <a:p>
            <a:pPr marL="342900" indent="-342900" algn="just">
              <a:lnSpc>
                <a:spcPct val="90000"/>
              </a:lnSpc>
              <a:spcBef>
                <a:spcPct val="20000"/>
              </a:spcBef>
            </a:pPr>
            <a:r>
              <a:rPr lang="es-ES_tradnl" sz="3200" dirty="0">
                <a:latin typeface="Arial" charset="0"/>
                <a:cs typeface="Arial" charset="0"/>
              </a:rPr>
              <a:t>     - 11 funcionarios del Fondo </a:t>
            </a:r>
            <a:r>
              <a:rPr lang="es-ES_tradnl" sz="3200" dirty="0">
                <a:latin typeface="Arial" charset="0"/>
                <a:cs typeface="Arial" charset="0"/>
              </a:rPr>
              <a:t>Mivivienda</a:t>
            </a:r>
            <a:r>
              <a:rPr lang="es-ES_tradnl" sz="3200" dirty="0">
                <a:latin typeface="Arial" charset="0"/>
                <a:cs typeface="Arial" charset="0"/>
              </a:rPr>
              <a:t>.</a:t>
            </a:r>
          </a:p>
          <a:p>
            <a:pPr marL="342900" indent="-342900" algn="just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s-ES_tradnl" sz="3200" dirty="0">
                <a:latin typeface="Arial" charset="0"/>
                <a:cs typeface="Arial" charset="0"/>
              </a:rPr>
              <a:t>Segundo curso de Asistencia Técnica en densificación de </a:t>
            </a:r>
            <a:r>
              <a:rPr lang="es-ES_tradnl" sz="3200" dirty="0" smtClean="0">
                <a:latin typeface="Arial" charset="0"/>
                <a:cs typeface="Arial" charset="0"/>
              </a:rPr>
              <a:t>Vivienda.</a:t>
            </a:r>
            <a:endParaRPr lang="es-ES_tradnl" sz="3200" dirty="0">
              <a:latin typeface="Arial" charset="0"/>
              <a:cs typeface="Arial" charset="0"/>
            </a:endParaRPr>
          </a:p>
          <a:p>
            <a:pPr marL="342900" indent="-342900" algn="just">
              <a:lnSpc>
                <a:spcPct val="90000"/>
              </a:lnSpc>
              <a:spcBef>
                <a:spcPct val="20000"/>
              </a:spcBef>
            </a:pPr>
            <a:r>
              <a:rPr lang="es-ES_tradnl" sz="3200" dirty="0">
                <a:latin typeface="Arial" charset="0"/>
                <a:cs typeface="Arial" charset="0"/>
              </a:rPr>
              <a:t>     - 59 profesionales</a:t>
            </a:r>
          </a:p>
          <a:p>
            <a:pPr marL="342900" indent="-342900" algn="just">
              <a:lnSpc>
                <a:spcPct val="90000"/>
              </a:lnSpc>
              <a:spcBef>
                <a:spcPct val="20000"/>
              </a:spcBef>
            </a:pPr>
            <a:r>
              <a:rPr lang="es-ES_tradnl" sz="3200" dirty="0">
                <a:latin typeface="Arial" charset="0"/>
                <a:cs typeface="Arial" charset="0"/>
              </a:rPr>
              <a:t>     - 14 Municipalidades </a:t>
            </a:r>
          </a:p>
          <a:p>
            <a:pPr marL="342900" indent="-342900" algn="just">
              <a:lnSpc>
                <a:spcPct val="90000"/>
              </a:lnSpc>
              <a:spcBef>
                <a:spcPct val="20000"/>
              </a:spcBef>
            </a:pPr>
            <a:r>
              <a:rPr lang="es-ES_tradnl" sz="3200" dirty="0">
                <a:latin typeface="Arial" charset="0"/>
                <a:cs typeface="Arial" charset="0"/>
              </a:rPr>
              <a:t>     - 1 Funcionario BANMAT</a:t>
            </a:r>
          </a:p>
          <a:p>
            <a:pPr marL="342900" indent="-342900" algn="just">
              <a:lnSpc>
                <a:spcPct val="90000"/>
              </a:lnSpc>
              <a:spcBef>
                <a:spcPct val="20000"/>
              </a:spcBef>
            </a:pPr>
            <a:r>
              <a:rPr lang="es-ES_tradnl" sz="3200" dirty="0">
                <a:latin typeface="Arial" charset="0"/>
                <a:cs typeface="Arial" charset="0"/>
              </a:rPr>
              <a:t>     - 3 Gobiernos Regionales</a:t>
            </a:r>
          </a:p>
        </p:txBody>
      </p:sp>
      <p:pic>
        <p:nvPicPr>
          <p:cNvPr id="22533" name="Picture 5" descr="D:\IMAGENES\CAPACITACION\1ER CURSON AT\000_0117.JPG"/>
          <p:cNvPicPr>
            <a:picLocks noChangeAspect="1" noChangeArrowheads="1"/>
          </p:cNvPicPr>
          <p:nvPr/>
        </p:nvPicPr>
        <p:blipFill>
          <a:blip r:embed="rId3" cstate="print">
            <a:lum bright="12000"/>
          </a:blip>
          <a:srcRect/>
          <a:stretch>
            <a:fillRect/>
          </a:stretch>
        </p:blipFill>
        <p:spPr bwMode="auto">
          <a:xfrm>
            <a:off x="6248400" y="4343400"/>
            <a:ext cx="2667000" cy="2000250"/>
          </a:xfrm>
          <a:prstGeom prst="rect">
            <a:avLst/>
          </a:prstGeom>
          <a:noFill/>
          <a:effectLst>
            <a:outerShdw dist="107763" dir="2700000" algn="ctr" rotWithShape="0">
              <a:srgbClr val="808080"/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ChangeArrowheads="1"/>
          </p:cNvSpPr>
          <p:nvPr/>
        </p:nvSpPr>
        <p:spPr bwMode="auto">
          <a:xfrm>
            <a:off x="1143000" y="76200"/>
            <a:ext cx="7772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lnSpc>
                <a:spcPct val="70000"/>
              </a:lnSpc>
            </a:pPr>
            <a:r>
              <a:rPr lang="es-ES_tradnl" sz="4000" dirty="0">
                <a:latin typeface="Arial Black" pitchFamily="34" charset="0"/>
              </a:rPr>
              <a:t>ACTIVIDADES / RESULTADOS</a:t>
            </a:r>
          </a:p>
        </p:txBody>
      </p:sp>
      <p:sp>
        <p:nvSpPr>
          <p:cNvPr id="79875" name="Rectangle 3"/>
          <p:cNvSpPr>
            <a:spLocks noChangeArrowheads="1"/>
          </p:cNvSpPr>
          <p:nvPr/>
        </p:nvSpPr>
        <p:spPr bwMode="auto">
          <a:xfrm>
            <a:off x="990600" y="1066800"/>
            <a:ext cx="79248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s-ES_tradnl" sz="3200" dirty="0">
                <a:latin typeface="Tahoma" pitchFamily="34" charset="0"/>
              </a:rPr>
              <a:t>Capacitación a Maestros de Obra del Distrito de Villa El </a:t>
            </a:r>
            <a:r>
              <a:rPr lang="es-ES_tradnl" sz="3200" dirty="0" smtClean="0">
                <a:latin typeface="Tahoma" pitchFamily="34" charset="0"/>
              </a:rPr>
              <a:t>Salvador. </a:t>
            </a:r>
            <a:endParaRPr lang="es-ES_tradnl" sz="3200" dirty="0">
              <a:latin typeface="Tahoma" pitchFamily="34" charset="0"/>
            </a:endParaRPr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r>
              <a:rPr lang="es-ES_tradnl" dirty="0">
                <a:solidFill>
                  <a:srgbClr val="990000"/>
                </a:solidFill>
                <a:latin typeface="Tahoma" pitchFamily="34" charset="0"/>
              </a:rPr>
              <a:t>Criterios arquitectónicos de la vivienda.</a:t>
            </a:r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r>
              <a:rPr lang="es-ES_tradnl" dirty="0">
                <a:solidFill>
                  <a:srgbClr val="990000"/>
                </a:solidFill>
                <a:latin typeface="Tahoma" pitchFamily="34" charset="0"/>
              </a:rPr>
              <a:t>Criterios estructurales de la vivienda progresiva.</a:t>
            </a:r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r>
              <a:rPr lang="es-ES_tradnl" dirty="0">
                <a:solidFill>
                  <a:srgbClr val="990000"/>
                </a:solidFill>
                <a:latin typeface="Tahoma" pitchFamily="34" charset="0"/>
              </a:rPr>
              <a:t>Sistema de crédito.</a:t>
            </a:r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r>
              <a:rPr lang="es-ES_tradnl" dirty="0">
                <a:solidFill>
                  <a:srgbClr val="990000"/>
                </a:solidFill>
                <a:latin typeface="Tahoma" pitchFamily="34" charset="0"/>
              </a:rPr>
              <a:t>El maestro promotor del Paso a Paso.</a:t>
            </a:r>
            <a:r>
              <a:rPr lang="es-ES_tradnl" sz="2800" dirty="0">
                <a:latin typeface="Tahoma" pitchFamily="34" charset="0"/>
              </a:rPr>
              <a:t>   </a:t>
            </a:r>
          </a:p>
        </p:txBody>
      </p:sp>
      <p:graphicFrame>
        <p:nvGraphicFramePr>
          <p:cNvPr id="79876" name="Object 4"/>
          <p:cNvGraphicFramePr>
            <a:graphicFrameLocks noChangeAspect="1"/>
          </p:cNvGraphicFramePr>
          <p:nvPr/>
        </p:nvGraphicFramePr>
        <p:xfrm>
          <a:off x="2895600" y="4097338"/>
          <a:ext cx="4038600" cy="2498725"/>
        </p:xfrm>
        <a:graphic>
          <a:graphicData uri="http://schemas.openxmlformats.org/presentationml/2006/ole">
            <p:oleObj spid="_x0000_s79876" name="Imagen de mapa de bits" r:id="rId4" imgW="5582429" imgH="3619048" progId="PBrush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ChangeArrowheads="1"/>
          </p:cNvSpPr>
          <p:nvPr/>
        </p:nvSpPr>
        <p:spPr bwMode="auto">
          <a:xfrm>
            <a:off x="1143000" y="76200"/>
            <a:ext cx="7772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lnSpc>
                <a:spcPct val="70000"/>
              </a:lnSpc>
            </a:pPr>
            <a:r>
              <a:rPr lang="es-ES_tradnl" sz="4000" dirty="0" smtClean="0">
                <a:latin typeface="Arial Black" pitchFamily="34" charset="0"/>
              </a:rPr>
              <a:t>Tareas actuales</a:t>
            </a:r>
            <a:endParaRPr lang="es-ES_tradnl" sz="4000" dirty="0">
              <a:latin typeface="Arial Black" pitchFamily="34" charset="0"/>
            </a:endParaRPr>
          </a:p>
        </p:txBody>
      </p:sp>
      <p:sp>
        <p:nvSpPr>
          <p:cNvPr id="78851" name="Rectangle 3"/>
          <p:cNvSpPr>
            <a:spLocks noChangeArrowheads="1"/>
          </p:cNvSpPr>
          <p:nvPr/>
        </p:nvSpPr>
        <p:spPr bwMode="auto">
          <a:xfrm>
            <a:off x="990600" y="1066800"/>
            <a:ext cx="8001000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742950" lvl="1" indent="-285750">
              <a:lnSpc>
                <a:spcPct val="120000"/>
              </a:lnSpc>
              <a:spcBef>
                <a:spcPct val="20000"/>
              </a:spcBef>
              <a:buFontTx/>
              <a:buChar char="–"/>
            </a:pPr>
            <a:r>
              <a:rPr lang="es-ES_tradnl" b="1" dirty="0" smtClean="0">
                <a:latin typeface="Arial" charset="0"/>
                <a:cs typeface="Arial" charset="0"/>
              </a:rPr>
              <a:t>AMPLIAR </a:t>
            </a:r>
            <a:r>
              <a:rPr lang="es-ES_tradnl" b="1" dirty="0">
                <a:latin typeface="Arial" charset="0"/>
                <a:cs typeface="Arial" charset="0"/>
              </a:rPr>
              <a:t>LA BASE DE COLOCACIONES.</a:t>
            </a:r>
          </a:p>
          <a:p>
            <a:pPr marL="742950" lvl="1" indent="-285750">
              <a:lnSpc>
                <a:spcPct val="120000"/>
              </a:lnSpc>
              <a:spcBef>
                <a:spcPct val="20000"/>
              </a:spcBef>
              <a:buFontTx/>
              <a:buChar char="–"/>
            </a:pPr>
            <a:r>
              <a:rPr lang="es-ES_tradnl" b="1" dirty="0">
                <a:latin typeface="Arial" charset="0"/>
                <a:cs typeface="Arial" charset="0"/>
              </a:rPr>
              <a:t>LOGRAR ALIANZAS ESTRATÉGICAS A NIVEL NACIONAL CON INSTITUCIONES ESPECIALISTAS EN FINANCIAMIENTO PARA LA VIVIENDA POPULAR.</a:t>
            </a:r>
          </a:p>
          <a:p>
            <a:pPr marL="742950" lvl="1" indent="-285750">
              <a:lnSpc>
                <a:spcPct val="120000"/>
              </a:lnSpc>
              <a:spcBef>
                <a:spcPct val="20000"/>
              </a:spcBef>
              <a:buFontTx/>
              <a:buChar char="–"/>
            </a:pPr>
            <a:r>
              <a:rPr lang="es-ES_tradnl" b="1" dirty="0">
                <a:latin typeface="Arial" charset="0"/>
                <a:cs typeface="Arial" charset="0"/>
              </a:rPr>
              <a:t>ESTABLECER UN RED DE INSTITUCIONES QUE BUSQUEN LLEVAR A LOS NIVELES </a:t>
            </a:r>
            <a:r>
              <a:rPr lang="es-ES_tradnl" b="1" dirty="0" smtClean="0">
                <a:latin typeface="Arial" charset="0"/>
                <a:cs typeface="Arial" charset="0"/>
              </a:rPr>
              <a:t>ESTATALES (Sectorial y municipal) </a:t>
            </a:r>
            <a:r>
              <a:rPr lang="es-ES_tradnl" b="1" dirty="0">
                <a:latin typeface="Arial" charset="0"/>
                <a:cs typeface="Arial" charset="0"/>
              </a:rPr>
              <a:t>PROPUESTAS PARA DESARROLLO DE PROGRAMAS DE FINANCIAMIENTO Y SUBSIDIO PARA LA VIVIENDA POPULAR PROGRESIVA.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617" name="Picture 1"/>
          <p:cNvPicPr>
            <a:picLocks noChangeAspect="1" noChangeArrowheads="1"/>
          </p:cNvPicPr>
          <p:nvPr/>
        </p:nvPicPr>
        <p:blipFill>
          <a:blip r:embed="rId3" cstate="print"/>
          <a:srcRect l="36711" t="32990" r="22315" b="15981"/>
          <a:stretch>
            <a:fillRect/>
          </a:stretch>
        </p:blipFill>
        <p:spPr bwMode="auto">
          <a:xfrm>
            <a:off x="0" y="1"/>
            <a:ext cx="9144000" cy="68198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8 Rectángulo"/>
          <p:cNvSpPr/>
          <p:nvPr/>
        </p:nvSpPr>
        <p:spPr>
          <a:xfrm>
            <a:off x="899592" y="404665"/>
            <a:ext cx="7848872" cy="11264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588" indent="-1588" algn="r">
              <a:lnSpc>
                <a:spcPct val="80000"/>
              </a:lnSpc>
              <a:spcBef>
                <a:spcPct val="20000"/>
              </a:spcBef>
            </a:pPr>
            <a:r>
              <a:rPr lang="es-MX" i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“se necesita un sistema que aliente, supervise y </a:t>
            </a:r>
          </a:p>
          <a:p>
            <a:pPr marL="1588" indent="-1588" algn="r">
              <a:lnSpc>
                <a:spcPct val="80000"/>
              </a:lnSpc>
              <a:spcBef>
                <a:spcPct val="20000"/>
              </a:spcBef>
            </a:pPr>
            <a:r>
              <a:rPr lang="es-MX" i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encamine la actividad de densificación residencial </a:t>
            </a:r>
          </a:p>
          <a:p>
            <a:pPr marL="1588" indent="-1588" algn="r">
              <a:lnSpc>
                <a:spcPct val="80000"/>
              </a:lnSpc>
              <a:spcBef>
                <a:spcPct val="20000"/>
              </a:spcBef>
            </a:pPr>
            <a:r>
              <a:rPr lang="es-MX" i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en los sectores populares de nuestras ciudades”</a:t>
            </a:r>
            <a:endParaRPr lang="es-MX" i="1" dirty="0"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0" name="9 Rectángulo"/>
          <p:cNvSpPr/>
          <p:nvPr/>
        </p:nvSpPr>
        <p:spPr>
          <a:xfrm>
            <a:off x="3923928" y="5209802"/>
            <a:ext cx="4572000" cy="19636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80000"/>
              </a:lnSpc>
              <a:buFontTx/>
              <a:buNone/>
            </a:pPr>
            <a:r>
              <a:rPr lang="es-ES" b="1" i="1" dirty="0" smtClean="0">
                <a:solidFill>
                  <a:schemeClr val="accent3"/>
                </a:solidFill>
                <a:latin typeface="Arial" pitchFamily="34" charset="0"/>
                <a:cs typeface="Arial" pitchFamily="34" charset="0"/>
              </a:rPr>
              <a:t>Ramiro García</a:t>
            </a:r>
          </a:p>
          <a:p>
            <a:pPr algn="r">
              <a:lnSpc>
                <a:spcPct val="80000"/>
              </a:lnSpc>
              <a:buFontTx/>
              <a:buNone/>
            </a:pPr>
            <a:r>
              <a:rPr lang="es-ES" dirty="0" smtClean="0">
                <a:latin typeface="Arial" pitchFamily="34" charset="0"/>
                <a:cs typeface="Arial" pitchFamily="34" charset="0"/>
              </a:rPr>
              <a:t>Jefe</a:t>
            </a:r>
          </a:p>
          <a:p>
            <a:pPr algn="r">
              <a:lnSpc>
                <a:spcPct val="80000"/>
              </a:lnSpc>
              <a:buFontTx/>
              <a:buNone/>
            </a:pPr>
            <a:r>
              <a:rPr lang="es-ES" dirty="0" smtClean="0">
                <a:latin typeface="Arial" pitchFamily="34" charset="0"/>
                <a:cs typeface="Arial" pitchFamily="34" charset="0"/>
              </a:rPr>
              <a:t>Programa Urbano</a:t>
            </a:r>
          </a:p>
          <a:p>
            <a:pPr algn="r">
              <a:lnSpc>
                <a:spcPct val="80000"/>
              </a:lnSpc>
              <a:buFontTx/>
              <a:buNone/>
            </a:pPr>
            <a:r>
              <a:rPr lang="es-ES" b="1" dirty="0" smtClean="0">
                <a:solidFill>
                  <a:schemeClr val="accent3"/>
                </a:solidFill>
                <a:latin typeface="Arial" pitchFamily="34" charset="0"/>
                <a:cs typeface="Arial" pitchFamily="34" charset="0"/>
              </a:rPr>
              <a:t>desco</a:t>
            </a:r>
            <a:endParaRPr lang="es-ES" b="1" dirty="0" smtClean="0">
              <a:solidFill>
                <a:schemeClr val="accent3"/>
              </a:solidFill>
              <a:latin typeface="Arial" pitchFamily="34" charset="0"/>
              <a:cs typeface="Arial" pitchFamily="34" charset="0"/>
            </a:endParaRPr>
          </a:p>
          <a:p>
            <a:pPr algn="r">
              <a:lnSpc>
                <a:spcPct val="80000"/>
              </a:lnSpc>
              <a:buFontTx/>
              <a:buNone/>
            </a:pPr>
            <a:r>
              <a:rPr lang="es-ES" b="1" dirty="0" smtClean="0">
                <a:latin typeface="Arial" pitchFamily="34" charset="0"/>
                <a:cs typeface="Arial" pitchFamily="34" charset="0"/>
              </a:rPr>
              <a:t>ramiro@desco.org.pe</a:t>
            </a:r>
          </a:p>
          <a:p>
            <a:pPr>
              <a:lnSpc>
                <a:spcPct val="80000"/>
              </a:lnSpc>
              <a:buFontTx/>
              <a:buNone/>
            </a:pPr>
            <a:endParaRPr lang="es-ES" sz="32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6" descr="2004-El-salvador-overzich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2 CuadroTexto"/>
          <p:cNvSpPr txBox="1"/>
          <p:nvPr/>
        </p:nvSpPr>
        <p:spPr>
          <a:xfrm>
            <a:off x="4802451" y="332656"/>
            <a:ext cx="376737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PE" sz="3600" dirty="0" smtClean="0">
                <a:latin typeface="Aharoni" pitchFamily="2" charset="-79"/>
                <a:cs typeface="Aharoni" pitchFamily="2" charset="-79"/>
              </a:rPr>
              <a:t>Villa El Salvador</a:t>
            </a:r>
          </a:p>
          <a:p>
            <a:pPr algn="r"/>
            <a:r>
              <a:rPr lang="es-PE" sz="3600" dirty="0" smtClean="0">
                <a:latin typeface="Arial" pitchFamily="34" charset="0"/>
                <a:cs typeface="Arial" pitchFamily="34" charset="0"/>
              </a:rPr>
              <a:t>En la actualidad</a:t>
            </a:r>
            <a:endParaRPr lang="es-PE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4" name="Rectangle 4"/>
          <p:cNvSpPr>
            <a:spLocks noChangeArrowheads="1"/>
          </p:cNvSpPr>
          <p:nvPr/>
        </p:nvSpPr>
        <p:spPr bwMode="auto">
          <a:xfrm>
            <a:off x="395536" y="4365104"/>
            <a:ext cx="8431088" cy="1938992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just"/>
            <a:endParaRPr lang="es-ES" sz="2400" dirty="0">
              <a:effectLst/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just"/>
            <a:r>
              <a:rPr lang="es-ES" sz="2400" dirty="0"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Si el sector social de bajos ingresos no es atendido en sus propios barrios, tendremos que asistir una vez más a un proceso de ocupación irregular de suelo. </a:t>
            </a:r>
          </a:p>
          <a:p>
            <a:pPr algn="l"/>
            <a:endParaRPr lang="es-ES_tradnl" sz="2400" b="1" u="sng" dirty="0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163854" name="Picture 14" descr="C:\1 DENSIFICACION URBANA\imagenes\carabayllo3.JPG"/>
          <p:cNvPicPr>
            <a:picLocks noChangeAspect="1" noChangeArrowheads="1"/>
          </p:cNvPicPr>
          <p:nvPr/>
        </p:nvPicPr>
        <p:blipFill>
          <a:blip r:embed="rId3" cstate="print">
            <a:lum bright="12000"/>
          </a:blip>
          <a:srcRect/>
          <a:stretch>
            <a:fillRect/>
          </a:stretch>
        </p:blipFill>
        <p:spPr bwMode="auto">
          <a:xfrm>
            <a:off x="251520" y="548680"/>
            <a:ext cx="3810000" cy="308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</p:pic>
      <p:pic>
        <p:nvPicPr>
          <p:cNvPr id="157698" name="Picture 2" descr="http://www.amigosdevilla.it/Foto/2005_invasione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11960" y="620688"/>
            <a:ext cx="4536504" cy="30243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C:\1 DENSIFICACION URBANA\imagenes\CREC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10200" y="3913188"/>
            <a:ext cx="3505200" cy="2540000"/>
          </a:xfrm>
          <a:prstGeom prst="rect">
            <a:avLst/>
          </a:prstGeom>
          <a:noFill/>
          <a:ln w="28575">
            <a:solidFill>
              <a:schemeClr val="accent2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</p:pic>
      <p:sp>
        <p:nvSpPr>
          <p:cNvPr id="62468" name="Rectangle 4"/>
          <p:cNvSpPr>
            <a:spLocks noChangeArrowheads="1"/>
          </p:cNvSpPr>
          <p:nvPr/>
        </p:nvSpPr>
        <p:spPr bwMode="auto">
          <a:xfrm>
            <a:off x="990600" y="1143000"/>
            <a:ext cx="4191000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s-ES_tradnl" sz="2800" dirty="0">
                <a:latin typeface="Tahoma" pitchFamily="34" charset="0"/>
              </a:rPr>
              <a:t>Los mayores índices de pobreza se registran en los nuevos barrios (</a:t>
            </a:r>
            <a:r>
              <a:rPr lang="es-ES_tradnl" sz="2800" dirty="0">
                <a:solidFill>
                  <a:srgbClr val="CC0000"/>
                </a:solidFill>
                <a:latin typeface="Tahoma" pitchFamily="34" charset="0"/>
              </a:rPr>
              <a:t>invasiones</a:t>
            </a:r>
            <a:r>
              <a:rPr lang="es-ES_tradnl" sz="2800" dirty="0">
                <a:latin typeface="Tahoma" pitchFamily="34" charset="0"/>
              </a:rPr>
              <a:t>). 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s-ES_tradnl" sz="2800" dirty="0">
                <a:latin typeface="Tahoma" pitchFamily="34" charset="0"/>
              </a:rPr>
              <a:t>La densidad en Lima es muy baja (</a:t>
            </a:r>
            <a:r>
              <a:rPr lang="es-ES_tradnl" sz="2800" dirty="0">
                <a:latin typeface="Tahoma" pitchFamily="34" charset="0"/>
              </a:rPr>
              <a:t>aprox</a:t>
            </a:r>
            <a:r>
              <a:rPr lang="es-ES_tradnl" sz="2800" dirty="0">
                <a:latin typeface="Tahoma" pitchFamily="34" charset="0"/>
              </a:rPr>
              <a:t> 100 </a:t>
            </a:r>
            <a:r>
              <a:rPr lang="es-ES_tradnl" sz="2800" dirty="0">
                <a:latin typeface="Tahoma" pitchFamily="34" charset="0"/>
              </a:rPr>
              <a:t>hab</a:t>
            </a:r>
            <a:r>
              <a:rPr lang="es-ES_tradnl" sz="2800" dirty="0">
                <a:latin typeface="Tahoma" pitchFamily="34" charset="0"/>
              </a:rPr>
              <a:t>/ha).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s-ES" sz="2800" dirty="0">
                <a:latin typeface="Tahoma" pitchFamily="34" charset="0"/>
              </a:rPr>
              <a:t>La nueva generación del sector social de bajos ingresos debe ser atendido en sus propios barrios: DENSIFICANDO.</a:t>
            </a:r>
            <a:endParaRPr lang="es-ES_tradnl" sz="2800" dirty="0">
              <a:latin typeface="Tahoma" pitchFamily="34" charset="0"/>
            </a:endParaRPr>
          </a:p>
        </p:txBody>
      </p:sp>
      <p:sp>
        <p:nvSpPr>
          <p:cNvPr id="62469" name="Text Box 5"/>
          <p:cNvSpPr txBox="1">
            <a:spLocks noChangeArrowheads="1"/>
          </p:cNvSpPr>
          <p:nvPr/>
        </p:nvSpPr>
        <p:spPr bwMode="auto">
          <a:xfrm>
            <a:off x="1066800" y="260648"/>
            <a:ext cx="8077200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  <a:spcBef>
                <a:spcPct val="50000"/>
              </a:spcBef>
            </a:pPr>
            <a:r>
              <a:rPr lang="es-ES_tradnl" sz="3600" b="1" dirty="0">
                <a:latin typeface="Arial Black" pitchFamily="34" charset="0"/>
              </a:rPr>
              <a:t>INVADIR O DENSIFICAR</a:t>
            </a:r>
          </a:p>
        </p:txBody>
      </p:sp>
      <p:pic>
        <p:nvPicPr>
          <p:cNvPr id="155650" name="Picture 2" descr="http://ojo.pe/ojo/fotos/3013342010030709192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64088" y="980728"/>
            <a:ext cx="3600400" cy="28083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500"/>
                                        <p:tgtEl>
                                          <p:spTgt spid="624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468" grpId="0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C:\03_PUCP_DESCO\clases\textos\gustavo\ult\circulo_vivipopular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0" y="1752600"/>
            <a:ext cx="3589338" cy="3886200"/>
          </a:xfrm>
          <a:prstGeom prst="rect">
            <a:avLst/>
          </a:prstGeom>
          <a:noFill/>
          <a:effectLst>
            <a:outerShdw dist="107763" dir="2700000" algn="ctr" rotWithShape="0">
              <a:schemeClr val="bg2"/>
            </a:outerShdw>
          </a:effectLst>
        </p:spPr>
      </p:pic>
      <p:sp>
        <p:nvSpPr>
          <p:cNvPr id="63491" name="Rectangle 3"/>
          <p:cNvSpPr>
            <a:spLocks noGrp="1" noChangeArrowheads="1"/>
          </p:cNvSpPr>
          <p:nvPr>
            <p:ph type="title"/>
          </p:nvPr>
        </p:nvSpPr>
        <p:spPr>
          <a:xfrm>
            <a:off x="914400" y="0"/>
            <a:ext cx="8229600" cy="990600"/>
          </a:xfrm>
          <a:noFill/>
          <a:ln/>
        </p:spPr>
        <p:txBody>
          <a:bodyPr/>
          <a:lstStyle/>
          <a:p>
            <a:r>
              <a:rPr lang="es-ES_tradnl" sz="3600" b="1" dirty="0">
                <a:solidFill>
                  <a:schemeClr val="tx1"/>
                </a:solidFill>
                <a:latin typeface="Arial Black" pitchFamily="34" charset="0"/>
              </a:rPr>
              <a:t>LA URBANIZACIÓN POPULAR</a:t>
            </a:r>
            <a:endParaRPr lang="es-ES_tradnl" sz="3600" dirty="0">
              <a:solidFill>
                <a:schemeClr val="tx1"/>
              </a:solidFill>
            </a:endParaRPr>
          </a:p>
        </p:txBody>
      </p:sp>
      <p:sp>
        <p:nvSpPr>
          <p:cNvPr id="63492" name="Rectangle 4"/>
          <p:cNvSpPr>
            <a:spLocks noChangeArrowheads="1"/>
          </p:cNvSpPr>
          <p:nvPr/>
        </p:nvSpPr>
        <p:spPr bwMode="auto">
          <a:xfrm>
            <a:off x="1066800" y="1066800"/>
            <a:ext cx="4648200" cy="53340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/>
          <a:lstStyle/>
          <a:p>
            <a:pPr>
              <a:lnSpc>
                <a:spcPct val="120000"/>
              </a:lnSpc>
              <a:spcBef>
                <a:spcPct val="20000"/>
              </a:spcBef>
            </a:pPr>
            <a:r>
              <a:rPr lang="es-PE" sz="3000" dirty="0">
                <a:latin typeface="Tahoma" pitchFamily="34" charset="0"/>
              </a:rPr>
              <a:t>Pasos en el proceso de urbanización popular:</a:t>
            </a:r>
            <a:endParaRPr lang="es-PE" sz="3000" b="1" dirty="0">
              <a:solidFill>
                <a:srgbClr val="CC0000"/>
              </a:solidFill>
              <a:latin typeface="Tahoma" pitchFamily="34" charset="0"/>
            </a:endParaRPr>
          </a:p>
          <a:p>
            <a:pPr>
              <a:lnSpc>
                <a:spcPct val="120000"/>
              </a:lnSpc>
              <a:spcBef>
                <a:spcPct val="20000"/>
              </a:spcBef>
              <a:buFontTx/>
              <a:buChar char="•"/>
            </a:pPr>
            <a:r>
              <a:rPr lang="es-PE" sz="3000" dirty="0">
                <a:solidFill>
                  <a:srgbClr val="CC0000"/>
                </a:solidFill>
                <a:latin typeface="Tahoma" pitchFamily="34" charset="0"/>
              </a:rPr>
              <a:t> 1°: 	Invasión</a:t>
            </a:r>
          </a:p>
          <a:p>
            <a:pPr>
              <a:lnSpc>
                <a:spcPct val="120000"/>
              </a:lnSpc>
              <a:spcBef>
                <a:spcPct val="20000"/>
              </a:spcBef>
              <a:buFontTx/>
              <a:buChar char="•"/>
            </a:pPr>
            <a:r>
              <a:rPr lang="es-PE" sz="3000" dirty="0">
                <a:solidFill>
                  <a:srgbClr val="CC0000"/>
                </a:solidFill>
                <a:latin typeface="Tahoma" pitchFamily="34" charset="0"/>
              </a:rPr>
              <a:t> 2°: 	Urbanización</a:t>
            </a:r>
          </a:p>
          <a:p>
            <a:pPr>
              <a:lnSpc>
                <a:spcPct val="120000"/>
              </a:lnSpc>
              <a:spcBef>
                <a:spcPct val="20000"/>
              </a:spcBef>
            </a:pPr>
            <a:r>
              <a:rPr lang="es-PE" sz="3000" dirty="0">
                <a:solidFill>
                  <a:srgbClr val="CC0000"/>
                </a:solidFill>
                <a:latin typeface="Tahoma" pitchFamily="34" charset="0"/>
              </a:rPr>
              <a:t>		progresiva</a:t>
            </a:r>
          </a:p>
          <a:p>
            <a:pPr>
              <a:lnSpc>
                <a:spcPct val="120000"/>
              </a:lnSpc>
              <a:spcBef>
                <a:spcPct val="20000"/>
              </a:spcBef>
              <a:buFontTx/>
              <a:buChar char="•"/>
            </a:pPr>
            <a:r>
              <a:rPr lang="es-PE" sz="3000" dirty="0">
                <a:solidFill>
                  <a:srgbClr val="CC0000"/>
                </a:solidFill>
                <a:latin typeface="Tahoma" pitchFamily="34" charset="0"/>
              </a:rPr>
              <a:t> 3°: 	Edificación </a:t>
            </a:r>
          </a:p>
          <a:p>
            <a:pPr>
              <a:lnSpc>
                <a:spcPct val="120000"/>
              </a:lnSpc>
              <a:spcBef>
                <a:spcPct val="20000"/>
              </a:spcBef>
            </a:pPr>
            <a:r>
              <a:rPr lang="es-PE" sz="3000" dirty="0">
                <a:solidFill>
                  <a:srgbClr val="CC0000"/>
                </a:solidFill>
                <a:latin typeface="Tahoma" pitchFamily="34" charset="0"/>
              </a:rPr>
              <a:t>		progresiva de</a:t>
            </a:r>
          </a:p>
          <a:p>
            <a:pPr>
              <a:lnSpc>
                <a:spcPct val="120000"/>
              </a:lnSpc>
              <a:spcBef>
                <a:spcPct val="20000"/>
              </a:spcBef>
            </a:pPr>
            <a:r>
              <a:rPr lang="es-PE" sz="3000" dirty="0">
                <a:solidFill>
                  <a:srgbClr val="CC0000"/>
                </a:solidFill>
                <a:latin typeface="Tahoma" pitchFamily="34" charset="0"/>
              </a:rPr>
              <a:t>		la vivienda</a:t>
            </a:r>
            <a:endParaRPr lang="es-ES_tradnl" sz="3000" dirty="0">
              <a:solidFill>
                <a:srgbClr val="CC0000"/>
              </a:solidFill>
              <a:latin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ChangeArrowheads="1"/>
          </p:cNvSpPr>
          <p:nvPr/>
        </p:nvSpPr>
        <p:spPr bwMode="auto">
          <a:xfrm>
            <a:off x="1143000" y="152400"/>
            <a:ext cx="7467600" cy="6858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anchor="ctr"/>
          <a:lstStyle/>
          <a:p>
            <a:pPr algn="ctr"/>
            <a:r>
              <a:rPr lang="es-ES_tradnl" sz="3600" b="1" dirty="0">
                <a:latin typeface="Arial Black" pitchFamily="34" charset="0"/>
              </a:rPr>
              <a:t>EL TERRENO Y LA VIVIENDA</a:t>
            </a:r>
            <a:endParaRPr lang="es-ES_tradnl" sz="3600" dirty="0"/>
          </a:p>
        </p:txBody>
      </p:sp>
      <p:sp>
        <p:nvSpPr>
          <p:cNvPr id="64515" name="Rectangle 3"/>
          <p:cNvSpPr>
            <a:spLocks noChangeArrowheads="1"/>
          </p:cNvSpPr>
          <p:nvPr/>
        </p:nvSpPr>
        <p:spPr bwMode="auto">
          <a:xfrm>
            <a:off x="1066800" y="990600"/>
            <a:ext cx="7848600" cy="1600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/>
          <a:lstStyle/>
          <a:p>
            <a:pPr marL="381000" indent="-381000">
              <a:lnSpc>
                <a:spcPct val="110000"/>
              </a:lnSpc>
              <a:spcBef>
                <a:spcPct val="20000"/>
              </a:spcBef>
              <a:tabLst>
                <a:tab pos="381000" algn="l"/>
              </a:tabLst>
            </a:pPr>
            <a:r>
              <a:rPr lang="es-PE" sz="3000" dirty="0">
                <a:latin typeface="Tahoma" pitchFamily="34" charset="0"/>
              </a:rPr>
              <a:t>   </a:t>
            </a:r>
            <a:r>
              <a:rPr lang="es-PE" sz="3000" dirty="0">
                <a:solidFill>
                  <a:srgbClr val="CC0000"/>
                </a:solidFill>
                <a:latin typeface="Tahoma" pitchFamily="34" charset="0"/>
              </a:rPr>
              <a:t>La vivienda propia constituye el bien más preciado y caro que una familia pobre urbana puede obtener.</a:t>
            </a:r>
            <a:endParaRPr lang="es-ES_tradnl" sz="3000" dirty="0">
              <a:solidFill>
                <a:srgbClr val="006699"/>
              </a:solidFill>
              <a:latin typeface="Tahoma" pitchFamily="34" charset="0"/>
            </a:endParaRPr>
          </a:p>
        </p:txBody>
      </p:sp>
      <p:pic>
        <p:nvPicPr>
          <p:cNvPr id="64516" name="Picture 4" descr="D:\02_Densificacion\2002\cd3\11-04-2002\imagenes\SJM 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3600" y="2133600"/>
            <a:ext cx="2362200" cy="1771650"/>
          </a:xfrm>
          <a:prstGeom prst="rect">
            <a:avLst/>
          </a:prstGeom>
          <a:noFill/>
          <a:effectLst>
            <a:outerShdw dist="35921" dir="2700000" algn="ctr" rotWithShape="0">
              <a:schemeClr val="bg2"/>
            </a:outerShdw>
          </a:effectLst>
        </p:spPr>
      </p:pic>
      <p:sp>
        <p:nvSpPr>
          <p:cNvPr id="64517" name="Rectangle 5"/>
          <p:cNvSpPr>
            <a:spLocks noChangeArrowheads="1"/>
          </p:cNvSpPr>
          <p:nvPr/>
        </p:nvSpPr>
        <p:spPr bwMode="auto">
          <a:xfrm>
            <a:off x="1066800" y="2590800"/>
            <a:ext cx="4343400" cy="40386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/>
          <a:lstStyle/>
          <a:p>
            <a:pPr marL="381000" indent="-381000">
              <a:lnSpc>
                <a:spcPct val="110000"/>
              </a:lnSpc>
              <a:spcBef>
                <a:spcPct val="20000"/>
              </a:spcBef>
              <a:buFontTx/>
              <a:buChar char="•"/>
              <a:tabLst>
                <a:tab pos="381000" algn="l"/>
              </a:tabLst>
            </a:pPr>
            <a:r>
              <a:rPr lang="es-PE" sz="2700" dirty="0">
                <a:latin typeface="Tahoma" pitchFamily="34" charset="0"/>
              </a:rPr>
              <a:t>La falta de ingresos y de crédito han determinado que la vivienda popular se produzca por etapas, conformando un estilo de </a:t>
            </a:r>
            <a:r>
              <a:rPr lang="es-PE" sz="2700" dirty="0">
                <a:solidFill>
                  <a:srgbClr val="CC0000"/>
                </a:solidFill>
                <a:latin typeface="Tahoma" pitchFamily="34" charset="0"/>
              </a:rPr>
              <a:t>producción de la vivienda que se caracteriza por ser progresiva</a:t>
            </a:r>
            <a:r>
              <a:rPr lang="es-PE" sz="2700" dirty="0">
                <a:latin typeface="Tahoma" pitchFamily="34" charset="0"/>
              </a:rPr>
              <a:t>.</a:t>
            </a:r>
            <a:endParaRPr lang="es-ES_tradnl" sz="2700" dirty="0">
              <a:latin typeface="Tahoma" pitchFamily="34" charset="0"/>
            </a:endParaRPr>
          </a:p>
        </p:txBody>
      </p:sp>
      <p:pic>
        <p:nvPicPr>
          <p:cNvPr id="64518" name="Picture 6" descr="D:\01_Paso a Paso\doc_trabajo\web_insumos\orig\A23a.jpg"/>
          <p:cNvPicPr>
            <a:picLocks noChangeAspect="1" noChangeArrowheads="1"/>
          </p:cNvPicPr>
          <p:nvPr/>
        </p:nvPicPr>
        <p:blipFill>
          <a:blip r:embed="rId4" cstate="print"/>
          <a:srcRect l="17740" t="13026" r="12781" b="7191"/>
          <a:stretch>
            <a:fillRect/>
          </a:stretch>
        </p:blipFill>
        <p:spPr bwMode="auto">
          <a:xfrm>
            <a:off x="5943600" y="4038600"/>
            <a:ext cx="2557463" cy="2667000"/>
          </a:xfrm>
          <a:prstGeom prst="rect">
            <a:avLst/>
          </a:prstGeom>
          <a:noFill/>
          <a:effectLst>
            <a:outerShdw dist="35921" dir="2700000" algn="ctr" rotWithShape="0">
              <a:schemeClr val="bg2"/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4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517" grpId="0" autoUpdateAnimBg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olsticio">
  <a:themeElements>
    <a:clrScheme name="Solsticio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Solsticio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Solsticio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1925</TotalTime>
  <Words>1474</Words>
  <Application>Microsoft Office PowerPoint</Application>
  <PresentationFormat>Presentación en pantalla (4:3)</PresentationFormat>
  <Paragraphs>271</Paragraphs>
  <Slides>44</Slides>
  <Notes>44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Servidores OLE incrustados</vt:lpstr>
      </vt:variant>
      <vt:variant>
        <vt:i4>3</vt:i4>
      </vt:variant>
      <vt:variant>
        <vt:lpstr>Títulos de diapositiva</vt:lpstr>
      </vt:variant>
      <vt:variant>
        <vt:i4>44</vt:i4>
      </vt:variant>
    </vt:vector>
  </HeadingPairs>
  <TitlesOfParts>
    <vt:vector size="48" baseType="lpstr">
      <vt:lpstr>Solsticio</vt:lpstr>
      <vt:lpstr>Hoja de cálculo</vt:lpstr>
      <vt:lpstr>Imagen de mapa de bits</vt:lpstr>
      <vt:lpstr>Diapositiva</vt:lpstr>
      <vt:lpstr>Programa de financiamiento para la Densificación en  Villa El Salvador (Lima – Perú)</vt:lpstr>
      <vt:lpstr>Diapositiva 2</vt:lpstr>
      <vt:lpstr>Crecimiento de Lima</vt:lpstr>
      <vt:lpstr>Diapositiva 4</vt:lpstr>
      <vt:lpstr>Diapositiva 5</vt:lpstr>
      <vt:lpstr>Diapositiva 6</vt:lpstr>
      <vt:lpstr>Diapositiva 7</vt:lpstr>
      <vt:lpstr>LA URBANIZACIÓN POPULAR</vt:lpstr>
      <vt:lpstr>Diapositiva 9</vt:lpstr>
      <vt:lpstr>Diapositiva 10</vt:lpstr>
      <vt:lpstr>Diapositiva 11</vt:lpstr>
      <vt:lpstr>DENSIFICAR:  ¿PROBLEMA O POSIBILIDAD?</vt:lpstr>
      <vt:lpstr>DENSIFICACIÓN ASISTIDA</vt:lpstr>
      <vt:lpstr>Diapositiva 14</vt:lpstr>
      <vt:lpstr>Diapositiva 15</vt:lpstr>
      <vt:lpstr>Diapositiva 16</vt:lpstr>
      <vt:lpstr>Diapositiva 17</vt:lpstr>
      <vt:lpstr>Diapositiva 18</vt:lpstr>
      <vt:lpstr>Diapositiva 19</vt:lpstr>
      <vt:lpstr>Diapositiva 20</vt:lpstr>
      <vt:lpstr>Diapositiva 21</vt:lpstr>
      <vt:lpstr>Diapositiva 22</vt:lpstr>
      <vt:lpstr>EL “PASO  A PASO”</vt:lpstr>
      <vt:lpstr>Diapositiva 24</vt:lpstr>
      <vt:lpstr>Diapositiva 25</vt:lpstr>
      <vt:lpstr>Diapositiva 26</vt:lpstr>
      <vt:lpstr>Diapositiva 27</vt:lpstr>
      <vt:lpstr>Diapositiva 28</vt:lpstr>
      <vt:lpstr>Diapositiva 29</vt:lpstr>
      <vt:lpstr>Diapositiva 30</vt:lpstr>
      <vt:lpstr>Diapositiva 31</vt:lpstr>
      <vt:lpstr>Diapositiva 32</vt:lpstr>
      <vt:lpstr>Diapositiva 33</vt:lpstr>
      <vt:lpstr>Diapositiva 34</vt:lpstr>
      <vt:lpstr>Diapositiva 35</vt:lpstr>
      <vt:lpstr>Diapositiva 36</vt:lpstr>
      <vt:lpstr>Diapositiva 37</vt:lpstr>
      <vt:lpstr>Diapositiva 38</vt:lpstr>
      <vt:lpstr>Diapositiva 39</vt:lpstr>
      <vt:lpstr>Diapositiva 40</vt:lpstr>
      <vt:lpstr>Diapositiva 41</vt:lpstr>
      <vt:lpstr>Diapositiva 42</vt:lpstr>
      <vt:lpstr>Diapositiva 43</vt:lpstr>
      <vt:lpstr>Diapositiva 44</vt:lpstr>
    </vt:vector>
  </TitlesOfParts>
  <Company>Desco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Sin título de diapositiva</dc:title>
  <dc:creator>Carlos Alberto Noriega Jugo</dc:creator>
  <cp:lastModifiedBy>DESCO</cp:lastModifiedBy>
  <cp:revision>347</cp:revision>
  <cp:lastPrinted>2003-03-25T19:48:00Z</cp:lastPrinted>
  <dcterms:created xsi:type="dcterms:W3CDTF">2003-03-20T15:56:35Z</dcterms:created>
  <dcterms:modified xsi:type="dcterms:W3CDTF">2012-02-01T13:12:48Z</dcterms:modified>
</cp:coreProperties>
</file>