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68" r:id="rId2"/>
    <p:sldId id="266" r:id="rId3"/>
    <p:sldId id="259" r:id="rId4"/>
    <p:sldId id="269" r:id="rId5"/>
    <p:sldId id="260" r:id="rId6"/>
    <p:sldId id="273" r:id="rId7"/>
    <p:sldId id="261" r:id="rId8"/>
    <p:sldId id="271" r:id="rId9"/>
    <p:sldId id="272" r:id="rId10"/>
    <p:sldId id="270" r:id="rId11"/>
    <p:sldId id="274" r:id="rId12"/>
    <p:sldId id="262" r:id="rId13"/>
    <p:sldId id="263" r:id="rId14"/>
    <p:sldId id="264" r:id="rId15"/>
    <p:sldId id="267" r:id="rId1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F4C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FEE44582-51BE-4A9D-B499-F6B5059033D0}" type="datetimeFigureOut">
              <a:rPr lang="es-MX" smtClean="0"/>
              <a:pPr/>
              <a:t>02/08/2011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F5CD249-0EE4-4E03-919B-F7087522C2A6}"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FEE44582-51BE-4A9D-B499-F6B5059033D0}" type="datetimeFigureOut">
              <a:rPr lang="es-MX" smtClean="0"/>
              <a:pPr/>
              <a:t>02/08/2011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F5CD249-0EE4-4E03-919B-F7087522C2A6}"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FEE44582-51BE-4A9D-B499-F6B5059033D0}" type="datetimeFigureOut">
              <a:rPr lang="es-MX" smtClean="0"/>
              <a:pPr/>
              <a:t>02/08/2011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F5CD249-0EE4-4E03-919B-F7087522C2A6}"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FEE44582-51BE-4A9D-B499-F6B5059033D0}" type="datetimeFigureOut">
              <a:rPr lang="es-MX" smtClean="0"/>
              <a:pPr/>
              <a:t>02/08/2011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F5CD249-0EE4-4E03-919B-F7087522C2A6}"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EE44582-51BE-4A9D-B499-F6B5059033D0}" type="datetimeFigureOut">
              <a:rPr lang="es-MX" smtClean="0"/>
              <a:pPr/>
              <a:t>02/08/2011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F5CD249-0EE4-4E03-919B-F7087522C2A6}"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FEE44582-51BE-4A9D-B499-F6B5059033D0}" type="datetimeFigureOut">
              <a:rPr lang="es-MX" smtClean="0"/>
              <a:pPr/>
              <a:t>02/08/2011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9F5CD249-0EE4-4E03-919B-F7087522C2A6}"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FEE44582-51BE-4A9D-B499-F6B5059033D0}" type="datetimeFigureOut">
              <a:rPr lang="es-MX" smtClean="0"/>
              <a:pPr/>
              <a:t>02/08/2011</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9F5CD249-0EE4-4E03-919B-F7087522C2A6}"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FEE44582-51BE-4A9D-B499-F6B5059033D0}" type="datetimeFigureOut">
              <a:rPr lang="es-MX" smtClean="0"/>
              <a:pPr/>
              <a:t>02/08/2011</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9F5CD249-0EE4-4E03-919B-F7087522C2A6}"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EE44582-51BE-4A9D-B499-F6B5059033D0}" type="datetimeFigureOut">
              <a:rPr lang="es-MX" smtClean="0"/>
              <a:pPr/>
              <a:t>02/08/2011</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9F5CD249-0EE4-4E03-919B-F7087522C2A6}"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EE44582-51BE-4A9D-B499-F6B5059033D0}" type="datetimeFigureOut">
              <a:rPr lang="es-MX" smtClean="0"/>
              <a:pPr/>
              <a:t>02/08/2011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9F5CD249-0EE4-4E03-919B-F7087522C2A6}"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EE44582-51BE-4A9D-B499-F6B5059033D0}" type="datetimeFigureOut">
              <a:rPr lang="es-MX" smtClean="0"/>
              <a:pPr/>
              <a:t>02/08/2011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9F5CD249-0EE4-4E03-919B-F7087522C2A6}"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E44582-51BE-4A9D-B499-F6B5059033D0}" type="datetimeFigureOut">
              <a:rPr lang="es-MX" smtClean="0"/>
              <a:pPr/>
              <a:t>02/08/2011</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5CD249-0EE4-4E03-919B-F7087522C2A6}" type="slidenum">
              <a:rPr lang="es-MX" smtClean="0"/>
              <a:pPr/>
              <a:t>‹Nº›</a:t>
            </a:fld>
            <a:endParaRPr lang="es-MX"/>
          </a:p>
        </p:txBody>
      </p:sp>
    </p:spTree>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57158" y="428604"/>
            <a:ext cx="8786842" cy="461665"/>
          </a:xfrm>
          <a:prstGeom prst="rect">
            <a:avLst/>
          </a:prstGeom>
          <a:noFill/>
        </p:spPr>
        <p:txBody>
          <a:bodyPr wrap="square" rtlCol="0">
            <a:spAutoFit/>
          </a:bodyPr>
          <a:lstStyle/>
          <a:p>
            <a:r>
              <a:rPr lang="es-MX" sz="2400" b="1" dirty="0" smtClean="0"/>
              <a:t>Proyecto Comunitario de Producción y Gestión Social del Hábitat</a:t>
            </a:r>
            <a:endParaRPr lang="es-MX" sz="2400" b="1" dirty="0"/>
          </a:p>
        </p:txBody>
      </p:sp>
      <p:sp>
        <p:nvSpPr>
          <p:cNvPr id="7" name="6 Rectángulo"/>
          <p:cNvSpPr/>
          <p:nvPr/>
        </p:nvSpPr>
        <p:spPr>
          <a:xfrm>
            <a:off x="571472" y="2285992"/>
            <a:ext cx="8072494" cy="2800767"/>
          </a:xfrm>
          <a:prstGeom prst="rect">
            <a:avLst/>
          </a:prstGeom>
          <a:noFill/>
        </p:spPr>
        <p:txBody>
          <a:bodyPr wrap="square" lIns="91440" tIns="45720" rIns="91440" bIns="45720">
            <a:spAutoFit/>
          </a:bodyPr>
          <a:lstStyle/>
          <a:p>
            <a:pPr algn="ctr"/>
            <a:r>
              <a:rPr lang="es-ES" sz="8800" b="1" cap="none" spc="0" dirty="0" smtClean="0">
                <a:ln w="10541" cmpd="sng">
                  <a:solidFill>
                    <a:schemeClr val="accent1">
                      <a:shade val="88000"/>
                      <a:satMod val="110000"/>
                    </a:schemeClr>
                  </a:solidFill>
                  <a:prstDash val="solid"/>
                </a:ln>
                <a:solidFill>
                  <a:schemeClr val="accent1">
                    <a:lumMod val="60000"/>
                    <a:lumOff val="40000"/>
                  </a:schemeClr>
                </a:solidFill>
                <a:effectLst/>
              </a:rPr>
              <a:t>Comisión de</a:t>
            </a:r>
          </a:p>
          <a:p>
            <a:pPr algn="ctr"/>
            <a:r>
              <a:rPr lang="es-ES" sz="8800" b="1" dirty="0" smtClean="0">
                <a:ln w="10541" cmpd="sng">
                  <a:solidFill>
                    <a:schemeClr val="accent1">
                      <a:shade val="88000"/>
                      <a:satMod val="110000"/>
                    </a:schemeClr>
                  </a:solidFill>
                  <a:prstDash val="solid"/>
                </a:ln>
                <a:solidFill>
                  <a:schemeClr val="accent1">
                    <a:lumMod val="60000"/>
                    <a:lumOff val="40000"/>
                  </a:schemeClr>
                </a:solidFill>
              </a:rPr>
              <a:t>Organización</a:t>
            </a:r>
            <a:endParaRPr lang="es-ES" sz="8800" b="1" cap="none" spc="0" dirty="0">
              <a:ln w="10541" cmpd="sng">
                <a:solidFill>
                  <a:schemeClr val="accent1">
                    <a:shade val="88000"/>
                    <a:satMod val="110000"/>
                  </a:schemeClr>
                </a:solidFill>
                <a:prstDash val="solid"/>
              </a:ln>
              <a:solidFill>
                <a:schemeClr val="accent1">
                  <a:lumMod val="60000"/>
                  <a:lumOff val="40000"/>
                </a:schemeClr>
              </a:solidFill>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dirty="0"/>
          </a:p>
        </p:txBody>
      </p:sp>
      <p:pic>
        <p:nvPicPr>
          <p:cNvPr id="4" name="4 Marcador de contenido" descr="DSCN2013.JPG"/>
          <p:cNvPicPr>
            <a:picLocks noChangeAspect="1"/>
          </p:cNvPicPr>
          <p:nvPr/>
        </p:nvPicPr>
        <p:blipFill>
          <a:blip r:embed="rId2" cstate="print"/>
          <a:stretch>
            <a:fillRect/>
          </a:stretch>
        </p:blipFill>
        <p:spPr>
          <a:xfrm>
            <a:off x="785786" y="357166"/>
            <a:ext cx="7824814" cy="588647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poster.jpg"/>
          <p:cNvPicPr>
            <a:picLocks noGrp="1" noChangeAspect="1"/>
          </p:cNvPicPr>
          <p:nvPr>
            <p:ph idx="1"/>
          </p:nvPr>
        </p:nvPicPr>
        <p:blipFill>
          <a:blip r:embed="rId2"/>
          <a:srcRect l="56823" t="36303" r="10722" b="46334"/>
          <a:stretch>
            <a:fillRect/>
          </a:stretch>
        </p:blipFill>
        <p:spPr>
          <a:xfrm>
            <a:off x="2285984" y="1643050"/>
            <a:ext cx="4357718" cy="3643338"/>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214282" y="428625"/>
            <a:ext cx="8715436" cy="6072188"/>
          </a:xfrm>
          <a:ln>
            <a:solidFill>
              <a:schemeClr val="accent1">
                <a:lumMod val="60000"/>
                <a:lumOff val="40000"/>
              </a:schemeClr>
            </a:solidFill>
          </a:ln>
        </p:spPr>
        <p:txBody>
          <a:bodyPr>
            <a:normAutofit fontScale="92500"/>
          </a:bodyPr>
          <a:lstStyle/>
          <a:p>
            <a:pPr algn="just">
              <a:buNone/>
            </a:pPr>
            <a:r>
              <a:rPr lang="es-MX" b="1" dirty="0" smtClean="0">
                <a:solidFill>
                  <a:schemeClr val="accent4">
                    <a:lumMod val="40000"/>
                    <a:lumOff val="60000"/>
                  </a:schemeClr>
                </a:solidFill>
              </a:rPr>
              <a:t>    El camino no ha sido fácil y así como hemos logrado  concretar ciertas cosas, también nos hemos encontrado con obstáculos, que en gran medida han sido detonantes para que nuestro proyecto por momentos se frene, entre estas dificultades están  </a:t>
            </a:r>
          </a:p>
          <a:p>
            <a:pPr algn="just">
              <a:buFont typeface="Wingdings" pitchFamily="2" charset="2"/>
              <a:buChar char="Ø"/>
            </a:pPr>
            <a:r>
              <a:rPr lang="es-MX" b="1" dirty="0" smtClean="0">
                <a:solidFill>
                  <a:schemeClr val="accent6">
                    <a:lumMod val="60000"/>
                    <a:lumOff val="40000"/>
                  </a:schemeClr>
                </a:solidFill>
              </a:rPr>
              <a:t>la burocracia</a:t>
            </a:r>
            <a:r>
              <a:rPr lang="es-MX" dirty="0" smtClean="0">
                <a:solidFill>
                  <a:schemeClr val="accent6">
                    <a:lumMod val="60000"/>
                    <a:lumOff val="40000"/>
                  </a:schemeClr>
                </a:solidFill>
              </a:rPr>
              <a:t>, </a:t>
            </a:r>
          </a:p>
          <a:p>
            <a:pPr algn="just">
              <a:buFont typeface="Wingdings" pitchFamily="2" charset="2"/>
              <a:buChar char="Ø"/>
            </a:pPr>
            <a:r>
              <a:rPr lang="es-MX" b="1" dirty="0" smtClean="0">
                <a:solidFill>
                  <a:schemeClr val="accent6">
                    <a:lumMod val="60000"/>
                    <a:lumOff val="40000"/>
                  </a:schemeClr>
                </a:solidFill>
              </a:rPr>
              <a:t>falta de presupuestos, </a:t>
            </a:r>
          </a:p>
          <a:p>
            <a:pPr algn="just">
              <a:buFont typeface="Wingdings" pitchFamily="2" charset="2"/>
              <a:buChar char="Ø"/>
            </a:pPr>
            <a:r>
              <a:rPr lang="es-MX" b="1" dirty="0" smtClean="0">
                <a:solidFill>
                  <a:schemeClr val="accent6">
                    <a:lumMod val="60000"/>
                    <a:lumOff val="40000"/>
                  </a:schemeClr>
                </a:solidFill>
              </a:rPr>
              <a:t>el poco compromiso de algunas autoridades</a:t>
            </a:r>
            <a:r>
              <a:rPr lang="es-MX" dirty="0" smtClean="0">
                <a:solidFill>
                  <a:schemeClr val="accent6">
                    <a:lumMod val="60000"/>
                    <a:lumOff val="40000"/>
                  </a:schemeClr>
                </a:solidFill>
              </a:rPr>
              <a:t> </a:t>
            </a:r>
          </a:p>
          <a:p>
            <a:pPr algn="just">
              <a:buFont typeface="Wingdings" pitchFamily="2" charset="2"/>
              <a:buChar char="Ø"/>
            </a:pPr>
            <a:r>
              <a:rPr lang="es-MX" dirty="0" smtClean="0">
                <a:solidFill>
                  <a:schemeClr val="accent6">
                    <a:lumMod val="60000"/>
                    <a:lumOff val="40000"/>
                  </a:schemeClr>
                </a:solidFill>
              </a:rPr>
              <a:t>y </a:t>
            </a:r>
            <a:r>
              <a:rPr lang="es-MX" b="1" dirty="0" smtClean="0">
                <a:solidFill>
                  <a:schemeClr val="accent6">
                    <a:lumMod val="60000"/>
                    <a:lumOff val="40000"/>
                  </a:schemeClr>
                </a:solidFill>
              </a:rPr>
              <a:t>de los mismos compañeros </a:t>
            </a:r>
          </a:p>
          <a:p>
            <a:pPr algn="just">
              <a:buNone/>
            </a:pPr>
            <a:r>
              <a:rPr lang="es-MX" b="1" dirty="0" smtClean="0">
                <a:solidFill>
                  <a:schemeClr val="accent4">
                    <a:lumMod val="40000"/>
                    <a:lumOff val="60000"/>
                  </a:schemeClr>
                </a:solidFill>
              </a:rPr>
              <a:t>    que tienen otra idea del proyecto y que aun no han comprendido que este es un proyecto de hábitat no solo de vivienda.</a:t>
            </a:r>
            <a:endParaRPr lang="es-MX" b="1" dirty="0">
              <a:solidFill>
                <a:schemeClr val="accent4">
                  <a:lumMod val="40000"/>
                  <a:lumOff val="60000"/>
                </a:schemeClr>
              </a:solidFill>
            </a:endParaRPr>
          </a:p>
        </p:txBody>
      </p:sp>
    </p:spTree>
  </p:cSld>
  <p:clrMapOvr>
    <a:masterClrMapping/>
  </p:clrMapOvr>
  <p:transition>
    <p:plus/>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00042"/>
            <a:ext cx="8229600" cy="5857916"/>
          </a:xfrm>
          <a:ln>
            <a:solidFill>
              <a:schemeClr val="tx2">
                <a:lumMod val="75000"/>
              </a:schemeClr>
            </a:solidFill>
          </a:ln>
        </p:spPr>
        <p:txBody>
          <a:bodyPr>
            <a:noAutofit/>
          </a:bodyPr>
          <a:lstStyle/>
          <a:p>
            <a:pPr algn="just"/>
            <a:r>
              <a:rPr lang="es-MX" sz="3400" dirty="0" smtClean="0"/>
              <a:t>Estos inconvenientes,  han  llevado a un desanimo en los compañeros  que se ve reflejado en la </a:t>
            </a:r>
            <a:r>
              <a:rPr lang="es-MX" sz="3400" b="1" dirty="0" smtClean="0">
                <a:solidFill>
                  <a:schemeClr val="accent6">
                    <a:lumMod val="60000"/>
                    <a:lumOff val="40000"/>
                  </a:schemeClr>
                </a:solidFill>
              </a:rPr>
              <a:t>poca participación</a:t>
            </a:r>
            <a:r>
              <a:rPr lang="es-MX" sz="3400" dirty="0" smtClean="0"/>
              <a:t>, </a:t>
            </a:r>
            <a:r>
              <a:rPr lang="es-MX" sz="3400" b="1" dirty="0" smtClean="0">
                <a:solidFill>
                  <a:schemeClr val="accent1">
                    <a:lumMod val="60000"/>
                    <a:lumOff val="40000"/>
                  </a:schemeClr>
                </a:solidFill>
              </a:rPr>
              <a:t>falta de credibilidad en el proyecto</a:t>
            </a:r>
            <a:r>
              <a:rPr lang="es-MX" sz="3400" dirty="0" smtClean="0"/>
              <a:t>, también hay otro tipo de factores externos como lo son , </a:t>
            </a:r>
            <a:r>
              <a:rPr lang="es-MX" sz="3400" b="1" dirty="0" smtClean="0">
                <a:solidFill>
                  <a:schemeClr val="accent5">
                    <a:lumMod val="60000"/>
                    <a:lumOff val="40000"/>
                  </a:schemeClr>
                </a:solidFill>
              </a:rPr>
              <a:t>los cambios constantes de horario</a:t>
            </a:r>
            <a:r>
              <a:rPr lang="es-MX" sz="3400" dirty="0" smtClean="0"/>
              <a:t> en los empleos de los compañeros y en el peor de los casos el </a:t>
            </a:r>
            <a:r>
              <a:rPr lang="es-MX" sz="3400" b="1" dirty="0" smtClean="0">
                <a:solidFill>
                  <a:schemeClr val="accent6">
                    <a:lumMod val="60000"/>
                    <a:lumOff val="40000"/>
                  </a:schemeClr>
                </a:solidFill>
              </a:rPr>
              <a:t>desempleo</a:t>
            </a:r>
            <a:r>
              <a:rPr lang="es-MX" sz="3400" dirty="0" smtClean="0"/>
              <a:t>, lo que ya no les permite continuar pues tienen que darse a la tarea de buscar empleo para solucionar su situación económica, </a:t>
            </a:r>
            <a:br>
              <a:rPr lang="es-MX" sz="3400" dirty="0" smtClean="0"/>
            </a:br>
            <a:endParaRPr lang="es-MX" sz="3400" dirty="0"/>
          </a:p>
        </p:txBody>
      </p:sp>
    </p:spTree>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28604"/>
            <a:ext cx="8229600" cy="6072230"/>
          </a:xfrm>
          <a:ln>
            <a:solidFill>
              <a:schemeClr val="tx2">
                <a:lumMod val="75000"/>
              </a:schemeClr>
            </a:solidFill>
          </a:ln>
        </p:spPr>
        <p:txBody>
          <a:bodyPr>
            <a:normAutofit lnSpcReduction="10000"/>
          </a:bodyPr>
          <a:lstStyle/>
          <a:p>
            <a:pPr algn="just"/>
            <a:r>
              <a:rPr lang="es-MX" sz="3300" b="1" dirty="0" smtClean="0">
                <a:solidFill>
                  <a:schemeClr val="accent4">
                    <a:lumMod val="40000"/>
                    <a:lumOff val="60000"/>
                  </a:schemeClr>
                </a:solidFill>
              </a:rPr>
              <a:t>Considerando todas estas limitantes o problemas, actualmente estamos trabajando en una herramienta que</a:t>
            </a:r>
            <a:r>
              <a:rPr lang="es-MX" sz="3300" b="1" dirty="0" smtClean="0">
                <a:solidFill>
                  <a:schemeClr val="accent6">
                    <a:lumMod val="90000"/>
                  </a:schemeClr>
                </a:solidFill>
              </a:rPr>
              <a:t> consiste en un </a:t>
            </a:r>
            <a:r>
              <a:rPr lang="es-MX" sz="3300" b="1" dirty="0" smtClean="0">
                <a:solidFill>
                  <a:schemeClr val="accent3">
                    <a:lumMod val="60000"/>
                    <a:lumOff val="40000"/>
                  </a:schemeClr>
                </a:solidFill>
              </a:rPr>
              <a:t>cuestionario de diagnóstico</a:t>
            </a:r>
            <a:r>
              <a:rPr lang="es-MX" sz="3300" b="1" dirty="0" smtClean="0">
                <a:solidFill>
                  <a:schemeClr val="accent6">
                    <a:lumMod val="90000"/>
                  </a:schemeClr>
                </a:solidFill>
              </a:rPr>
              <a:t>, </a:t>
            </a:r>
            <a:r>
              <a:rPr lang="es-MX" sz="3300" b="1" dirty="0" smtClean="0">
                <a:solidFill>
                  <a:schemeClr val="accent4">
                    <a:lumMod val="40000"/>
                    <a:lumOff val="60000"/>
                  </a:schemeClr>
                </a:solidFill>
              </a:rPr>
              <a:t>con el cual pretendemos, de manera especifica, captar  nuestras problemáticas , para que  partir de ahí se puedan implementar  nuevas metas,  replantear el trabajo, y si es necesario reconstruir todo nuevamente pues hacerlo pero nunca desapegándonos de la esencia  original de nuestro proyecto. </a:t>
            </a:r>
          </a:p>
          <a:p>
            <a:pPr algn="just"/>
            <a:endParaRPr lang="es-MX" sz="3300" b="1" dirty="0" smtClean="0">
              <a:solidFill>
                <a:schemeClr val="accent4">
                  <a:lumMod val="40000"/>
                  <a:lumOff val="60000"/>
                </a:schemeClr>
              </a:solidFill>
            </a:endParaRPr>
          </a:p>
          <a:p>
            <a:pPr algn="just"/>
            <a:endParaRPr lang="es-MX" b="1" dirty="0">
              <a:solidFill>
                <a:schemeClr val="accent6">
                  <a:lumMod val="90000"/>
                </a:schemeClr>
              </a:solidFill>
            </a:endParaRPr>
          </a:p>
        </p:txBody>
      </p:sp>
    </p:spTree>
  </p:cSld>
  <p:clrMapOvr>
    <a:masterClrMapping/>
  </p:clrMapOvr>
  <p:transition>
    <p:diamon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4" name="4 Imagen" descr="C:\Users\Ligia\Documents\MUP CND\UPREZ\UPREZ TALLER\HPIM2862.JPG"/>
          <p:cNvPicPr>
            <a:picLocks noGrp="1" noChangeAspect="1" noChangeArrowheads="1"/>
          </p:cNvPicPr>
          <p:nvPr>
            <p:ph idx="1"/>
          </p:nvPr>
        </p:nvPicPr>
        <p:blipFill>
          <a:blip r:embed="rId2" cstate="print"/>
          <a:srcRect t="11763"/>
          <a:stretch>
            <a:fillRect/>
          </a:stretch>
        </p:blipFill>
        <p:spPr bwMode="auto">
          <a:xfrm>
            <a:off x="1785918" y="1928802"/>
            <a:ext cx="5429288" cy="392909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00042"/>
            <a:ext cx="8229600" cy="5672475"/>
          </a:xfrm>
        </p:spPr>
        <p:txBody>
          <a:bodyPr/>
          <a:lstStyle/>
          <a:p>
            <a:pPr algn="just"/>
            <a:r>
              <a:rPr lang="es-MX" dirty="0" smtClean="0">
                <a:solidFill>
                  <a:schemeClr val="accent6">
                    <a:lumMod val="20000"/>
                    <a:lumOff val="80000"/>
                  </a:schemeClr>
                </a:solidFill>
              </a:rPr>
              <a:t>La integramos, compañeros que participamos en el </a:t>
            </a:r>
            <a:r>
              <a:rPr lang="es-MX" dirty="0" err="1" smtClean="0">
                <a:solidFill>
                  <a:schemeClr val="accent6">
                    <a:lumMod val="20000"/>
                    <a:lumOff val="80000"/>
                  </a:schemeClr>
                </a:solidFill>
              </a:rPr>
              <a:t>PCPyGSH</a:t>
            </a:r>
            <a:r>
              <a:rPr lang="es-MX" dirty="0" smtClean="0">
                <a:solidFill>
                  <a:schemeClr val="accent6">
                    <a:lumMod val="20000"/>
                    <a:lumOff val="80000"/>
                  </a:schemeClr>
                </a:solidFill>
              </a:rPr>
              <a:t>, que estamos asignados a una base, pertenecemos a una brigada y que fuimos algunos nombrados por los propios compañeros, otros que de manera personal decidimos asumir esta responsabilidad.</a:t>
            </a:r>
            <a:endParaRPr lang="es-MX" dirty="0">
              <a:solidFill>
                <a:schemeClr val="accent6">
                  <a:lumMod val="20000"/>
                  <a:lumOff val="80000"/>
                </a:schemeClr>
              </a:solidFill>
            </a:endParaRPr>
          </a:p>
        </p:txBody>
      </p:sp>
      <p:pic>
        <p:nvPicPr>
          <p:cNvPr id="5" name="Picture 3" descr="C:\Users\Ligia\Documents\MUP CND\UPREZ\MANTAS ENCUENTRO\HPIM3681.JPG"/>
          <p:cNvPicPr>
            <a:picLocks noChangeAspect="1" noChangeArrowheads="1"/>
          </p:cNvPicPr>
          <p:nvPr/>
        </p:nvPicPr>
        <p:blipFill>
          <a:blip r:embed="rId2" cstate="screen"/>
          <a:srcRect/>
          <a:stretch>
            <a:fillRect/>
          </a:stretch>
        </p:blipFill>
        <p:spPr bwMode="auto">
          <a:xfrm>
            <a:off x="4357686" y="3714752"/>
            <a:ext cx="4143404" cy="2786082"/>
          </a:xfrm>
          <a:prstGeom prst="rect">
            <a:avLst/>
          </a:prstGeom>
          <a:solidFill>
            <a:srgbClr val="FFFFFF">
              <a:shade val="85000"/>
            </a:srgbClr>
          </a:solidFill>
          <a:ln w="127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58" y="285728"/>
            <a:ext cx="8329642" cy="6215106"/>
          </a:xfrm>
          <a:ln>
            <a:solidFill>
              <a:schemeClr val="tx2">
                <a:lumMod val="75000"/>
              </a:schemeClr>
            </a:solidFill>
          </a:ln>
        </p:spPr>
        <p:txBody>
          <a:bodyPr>
            <a:noAutofit/>
          </a:bodyPr>
          <a:lstStyle/>
          <a:p>
            <a:pPr algn="just"/>
            <a:r>
              <a:rPr lang="es-MX" sz="2800" b="1" dirty="0">
                <a:solidFill>
                  <a:schemeClr val="accent6">
                    <a:lumMod val="20000"/>
                    <a:lumOff val="80000"/>
                  </a:schemeClr>
                </a:solidFill>
                <a:latin typeface="+mj-lt"/>
              </a:rPr>
              <a:t>E</a:t>
            </a:r>
            <a:r>
              <a:rPr lang="es-MX" sz="2800" b="1" dirty="0" smtClean="0">
                <a:solidFill>
                  <a:schemeClr val="accent6">
                    <a:lumMod val="20000"/>
                    <a:lumOff val="80000"/>
                  </a:schemeClr>
                </a:solidFill>
                <a:latin typeface="+mj-lt"/>
              </a:rPr>
              <a:t>ntre nuestras responsabilidades y tareas están la de</a:t>
            </a:r>
            <a:r>
              <a:rPr lang="es-MX" sz="2800" dirty="0" smtClean="0">
                <a:solidFill>
                  <a:schemeClr val="accent6">
                    <a:lumMod val="20000"/>
                    <a:lumOff val="80000"/>
                  </a:schemeClr>
                </a:solidFill>
                <a:latin typeface="+mj-lt"/>
              </a:rPr>
              <a:t> </a:t>
            </a:r>
            <a:r>
              <a:rPr lang="es-MX" sz="2800" b="1" dirty="0" smtClean="0">
                <a:solidFill>
                  <a:schemeClr val="accent5">
                    <a:lumMod val="60000"/>
                    <a:lumOff val="40000"/>
                  </a:schemeClr>
                </a:solidFill>
                <a:latin typeface="+mj-lt"/>
              </a:rPr>
              <a:t>asistir</a:t>
            </a:r>
            <a:r>
              <a:rPr lang="es-MX" sz="2800" b="1" dirty="0" smtClean="0">
                <a:solidFill>
                  <a:srgbClr val="BEF4CF"/>
                </a:solidFill>
                <a:latin typeface="+mj-lt"/>
              </a:rPr>
              <a:t> </a:t>
            </a:r>
            <a:r>
              <a:rPr lang="es-MX" sz="2800" b="1" dirty="0" smtClean="0">
                <a:solidFill>
                  <a:schemeClr val="accent6">
                    <a:lumMod val="20000"/>
                    <a:lumOff val="80000"/>
                  </a:schemeClr>
                </a:solidFill>
                <a:latin typeface="+mj-lt"/>
              </a:rPr>
              <a:t>a la comisión y a las reuniones de base, para escuchar la información de las actividades que van surgiendo y que tendrán que desarrollarse a lo largo de la semana para después</a:t>
            </a:r>
            <a:r>
              <a:rPr lang="es-MX" sz="2800" b="1" dirty="0" smtClean="0">
                <a:solidFill>
                  <a:srgbClr val="BEF4CF"/>
                </a:solidFill>
                <a:latin typeface="+mj-lt"/>
              </a:rPr>
              <a:t> </a:t>
            </a:r>
            <a:r>
              <a:rPr lang="es-MX" sz="2800" b="1" dirty="0" smtClean="0">
                <a:solidFill>
                  <a:schemeClr val="accent5">
                    <a:lumMod val="60000"/>
                    <a:lumOff val="40000"/>
                  </a:schemeClr>
                </a:solidFill>
                <a:latin typeface="+mj-lt"/>
              </a:rPr>
              <a:t>informarles</a:t>
            </a:r>
            <a:r>
              <a:rPr lang="es-MX" sz="2800" b="1" dirty="0" smtClean="0">
                <a:solidFill>
                  <a:srgbClr val="BEF4CF"/>
                </a:solidFill>
                <a:latin typeface="+mj-lt"/>
              </a:rPr>
              <a:t> </a:t>
            </a:r>
            <a:r>
              <a:rPr lang="es-MX" sz="2800" b="1" dirty="0" smtClean="0">
                <a:solidFill>
                  <a:schemeClr val="accent6">
                    <a:lumMod val="20000"/>
                    <a:lumOff val="80000"/>
                  </a:schemeClr>
                </a:solidFill>
                <a:latin typeface="+mj-lt"/>
              </a:rPr>
              <a:t>a nuestros compañeros a los cuales representamos y poder de esta forma </a:t>
            </a:r>
            <a:r>
              <a:rPr lang="es-MX" sz="2800" b="1" dirty="0" smtClean="0">
                <a:solidFill>
                  <a:schemeClr val="accent5">
                    <a:lumMod val="60000"/>
                    <a:lumOff val="40000"/>
                  </a:schemeClr>
                </a:solidFill>
                <a:latin typeface="+mj-lt"/>
              </a:rPr>
              <a:t>organizar</a:t>
            </a:r>
            <a:r>
              <a:rPr lang="es-MX" sz="2800" b="1" dirty="0" smtClean="0">
                <a:solidFill>
                  <a:srgbClr val="BEF4CF"/>
                </a:solidFill>
                <a:latin typeface="+mj-lt"/>
              </a:rPr>
              <a:t> </a:t>
            </a:r>
            <a:r>
              <a:rPr lang="es-MX" sz="2800" b="1" dirty="0" smtClean="0">
                <a:solidFill>
                  <a:schemeClr val="accent6">
                    <a:lumMod val="20000"/>
                    <a:lumOff val="80000"/>
                  </a:schemeClr>
                </a:solidFill>
                <a:latin typeface="+mj-lt"/>
              </a:rPr>
              <a:t>el trabajo , distribuyendo en forma equitativa lo que se va a hacer, </a:t>
            </a:r>
            <a:r>
              <a:rPr lang="es-MX" sz="2800" b="1" dirty="0" smtClean="0">
                <a:solidFill>
                  <a:schemeClr val="accent5">
                    <a:lumMod val="60000"/>
                    <a:lumOff val="40000"/>
                  </a:schemeClr>
                </a:solidFill>
                <a:latin typeface="+mj-lt"/>
              </a:rPr>
              <a:t>supervisamos</a:t>
            </a:r>
            <a:r>
              <a:rPr lang="es-MX" sz="2800" b="1" dirty="0" smtClean="0">
                <a:solidFill>
                  <a:srgbClr val="BEF4CF"/>
                </a:solidFill>
                <a:latin typeface="+mj-lt"/>
              </a:rPr>
              <a:t> </a:t>
            </a:r>
            <a:r>
              <a:rPr lang="es-MX" sz="2800" b="1" dirty="0" smtClean="0">
                <a:solidFill>
                  <a:schemeClr val="accent6">
                    <a:lumMod val="20000"/>
                    <a:lumOff val="80000"/>
                  </a:schemeClr>
                </a:solidFill>
                <a:latin typeface="+mj-lt"/>
              </a:rPr>
              <a:t>la realización de estas tareas ,también </a:t>
            </a:r>
            <a:r>
              <a:rPr lang="es-MX" sz="2800" b="1" dirty="0" smtClean="0">
                <a:solidFill>
                  <a:schemeClr val="accent6"/>
                </a:solidFill>
                <a:latin typeface="+mj-lt"/>
              </a:rPr>
              <a:t>motivamos</a:t>
            </a:r>
            <a:r>
              <a:rPr lang="es-MX" sz="2800" b="1" dirty="0" smtClean="0">
                <a:solidFill>
                  <a:srgbClr val="BEF4CF"/>
                </a:solidFill>
                <a:latin typeface="+mj-lt"/>
              </a:rPr>
              <a:t>, </a:t>
            </a:r>
            <a:r>
              <a:rPr lang="es-MX" sz="2800" b="1" dirty="0" smtClean="0">
                <a:solidFill>
                  <a:schemeClr val="accent6">
                    <a:lumMod val="20000"/>
                    <a:lumOff val="80000"/>
                  </a:schemeClr>
                </a:solidFill>
                <a:latin typeface="+mj-lt"/>
              </a:rPr>
              <a:t>dado que algunos compañeros participan mas que otros, no dejamos de animarlos, de entusiasmarlos para que exista un compromiso total por parte de ellos y poder así ,equilibrar el trabajo. </a:t>
            </a:r>
            <a:endParaRPr lang="es-MX" sz="2800" b="1" dirty="0">
              <a:solidFill>
                <a:schemeClr val="accent6">
                  <a:lumMod val="20000"/>
                  <a:lumOff val="80000"/>
                </a:schemeClr>
              </a:solidFill>
              <a:latin typeface="+mj-lt"/>
            </a:endParaRPr>
          </a:p>
        </p:txBody>
      </p:sp>
    </p:spTree>
  </p:cSld>
  <p:clrMapOvr>
    <a:masterClrMapping/>
  </p:clrMapOvr>
  <p:transition>
    <p:plu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Ligia\Documents\MUP CND\UPREZ\MANTAS ENCUENTRO\HPIM3681.JPG"/>
          <p:cNvPicPr>
            <a:picLocks noGrp="1" noChangeAspect="1" noChangeArrowheads="1"/>
          </p:cNvPicPr>
          <p:nvPr>
            <p:ph idx="1"/>
          </p:nvPr>
        </p:nvPicPr>
        <p:blipFill>
          <a:blip r:embed="rId2" cstate="screen"/>
          <a:srcRect/>
          <a:stretch>
            <a:fillRect/>
          </a:stretch>
        </p:blipFill>
        <p:spPr bwMode="auto">
          <a:xfrm>
            <a:off x="857224" y="714356"/>
            <a:ext cx="7429552" cy="4714908"/>
          </a:xfrm>
          <a:prstGeom prst="rect">
            <a:avLst/>
          </a:prstGeom>
          <a:solidFill>
            <a:srgbClr val="FFFFFF">
              <a:shade val="85000"/>
            </a:srgbClr>
          </a:solidFill>
          <a:ln w="127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CuadroTexto"/>
          <p:cNvSpPr txBox="1"/>
          <p:nvPr/>
        </p:nvSpPr>
        <p:spPr>
          <a:xfrm>
            <a:off x="2357422" y="5500703"/>
            <a:ext cx="4584973" cy="1477328"/>
          </a:xfrm>
          <a:prstGeom prst="rect">
            <a:avLst/>
          </a:prstGeom>
          <a:noFill/>
        </p:spPr>
        <p:txBody>
          <a:bodyPr wrap="square" rtlCol="0">
            <a:spAutoFit/>
          </a:bodyPr>
          <a:lstStyle/>
          <a:p>
            <a:r>
              <a:rPr lang="es-MX" dirty="0" smtClean="0">
                <a:solidFill>
                  <a:schemeClr val="accent3">
                    <a:lumMod val="60000"/>
                    <a:lumOff val="40000"/>
                  </a:schemeClr>
                </a:solidFill>
              </a:rPr>
              <a:t>Asistió a la comisión</a:t>
            </a:r>
          </a:p>
          <a:p>
            <a:r>
              <a:rPr lang="es-MX" dirty="0" smtClean="0">
                <a:solidFill>
                  <a:schemeClr val="accent3">
                    <a:lumMod val="60000"/>
                    <a:lumOff val="40000"/>
                  </a:schemeClr>
                </a:solidFill>
              </a:rPr>
              <a:t>Esta informando</a:t>
            </a:r>
          </a:p>
          <a:p>
            <a:r>
              <a:rPr lang="es-MX" dirty="0" smtClean="0">
                <a:solidFill>
                  <a:schemeClr val="accent3">
                    <a:lumMod val="60000"/>
                    <a:lumOff val="40000"/>
                  </a:schemeClr>
                </a:solidFill>
              </a:rPr>
              <a:t>Poniéndose de acuerdo en lo que se va a hacer</a:t>
            </a:r>
          </a:p>
          <a:p>
            <a:r>
              <a:rPr lang="es-MX" dirty="0" smtClean="0">
                <a:solidFill>
                  <a:schemeClr val="accent3">
                    <a:lumMod val="60000"/>
                    <a:lumOff val="40000"/>
                  </a:schemeClr>
                </a:solidFill>
              </a:rPr>
              <a:t>Después supervisará el trabajo</a:t>
            </a:r>
          </a:p>
          <a:p>
            <a:r>
              <a:rPr lang="es-MX" dirty="0" smtClean="0">
                <a:solidFill>
                  <a:schemeClr val="accent3">
                    <a:lumMod val="60000"/>
                    <a:lumOff val="40000"/>
                  </a:schemeClr>
                </a:solidFill>
              </a:rPr>
              <a:t>Llevan una libreta de acuerdos</a:t>
            </a:r>
            <a:endParaRPr lang="es-MX" dirty="0">
              <a:solidFill>
                <a:schemeClr val="accent3">
                  <a:lumMod val="60000"/>
                  <a:lumOff val="40000"/>
                </a:schemeClr>
              </a:solidFill>
            </a:endParaRPr>
          </a:p>
        </p:txBody>
      </p:sp>
      <p:sp>
        <p:nvSpPr>
          <p:cNvPr id="6" name="5 CuadroTexto"/>
          <p:cNvSpPr txBox="1"/>
          <p:nvPr/>
        </p:nvSpPr>
        <p:spPr>
          <a:xfrm>
            <a:off x="2643174" y="214290"/>
            <a:ext cx="4071966" cy="369332"/>
          </a:xfrm>
          <a:prstGeom prst="rect">
            <a:avLst/>
          </a:prstGeom>
          <a:noFill/>
        </p:spPr>
        <p:txBody>
          <a:bodyPr wrap="square" rtlCol="0">
            <a:spAutoFit/>
          </a:bodyPr>
          <a:lstStyle/>
          <a:p>
            <a:r>
              <a:rPr lang="es-MX" dirty="0" smtClean="0"/>
              <a:t>En esta foto el compañero ya</a:t>
            </a:r>
            <a:endParaRPr lang="es-MX"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71480"/>
            <a:ext cx="8229600" cy="5601037"/>
          </a:xfrm>
        </p:spPr>
        <p:txBody>
          <a:bodyPr/>
          <a:lstStyle/>
          <a:p>
            <a:pPr algn="just"/>
            <a:r>
              <a:rPr lang="es-MX" dirty="0" smtClean="0">
                <a:solidFill>
                  <a:schemeClr val="accent6">
                    <a:lumMod val="20000"/>
                    <a:lumOff val="80000"/>
                  </a:schemeClr>
                </a:solidFill>
              </a:rPr>
              <a:t>Otra de nuestras actividades es la de </a:t>
            </a:r>
          </a:p>
          <a:p>
            <a:pPr algn="just"/>
            <a:r>
              <a:rPr lang="es-MX" b="1" dirty="0" smtClean="0">
                <a:solidFill>
                  <a:schemeClr val="accent5">
                    <a:lumMod val="40000"/>
                    <a:lumOff val="60000"/>
                  </a:schemeClr>
                </a:solidFill>
              </a:rPr>
              <a:t>gestionar</a:t>
            </a:r>
            <a:r>
              <a:rPr lang="es-MX" dirty="0" smtClean="0">
                <a:solidFill>
                  <a:srgbClr val="BEF4CF"/>
                </a:solidFill>
              </a:rPr>
              <a:t> y </a:t>
            </a:r>
          </a:p>
          <a:p>
            <a:pPr algn="just"/>
            <a:r>
              <a:rPr lang="es-MX" b="1" dirty="0" smtClean="0">
                <a:solidFill>
                  <a:schemeClr val="accent5">
                    <a:lumMod val="40000"/>
                    <a:lumOff val="60000"/>
                  </a:schemeClr>
                </a:solidFill>
              </a:rPr>
              <a:t>asistir a  las reuniones de gobierno</a:t>
            </a:r>
            <a:r>
              <a:rPr lang="es-MX" dirty="0" smtClean="0">
                <a:solidFill>
                  <a:srgbClr val="BEF4CF"/>
                </a:solidFill>
              </a:rPr>
              <a:t> </a:t>
            </a:r>
            <a:r>
              <a:rPr lang="es-MX" dirty="0" smtClean="0">
                <a:solidFill>
                  <a:schemeClr val="accent6">
                    <a:lumMod val="20000"/>
                    <a:lumOff val="80000"/>
                  </a:schemeClr>
                </a:solidFill>
              </a:rPr>
              <a:t>así como a los</a:t>
            </a:r>
            <a:r>
              <a:rPr lang="es-MX" dirty="0" smtClean="0">
                <a:solidFill>
                  <a:srgbClr val="BEF4CF"/>
                </a:solidFill>
              </a:rPr>
              <a:t> </a:t>
            </a:r>
            <a:r>
              <a:rPr lang="es-MX" b="1" dirty="0" smtClean="0">
                <a:solidFill>
                  <a:schemeClr val="accent6"/>
                </a:solidFill>
              </a:rPr>
              <a:t>mítines o marchas</a:t>
            </a:r>
            <a:r>
              <a:rPr lang="es-MX" dirty="0" smtClean="0">
                <a:solidFill>
                  <a:srgbClr val="BEF4CF"/>
                </a:solidFill>
              </a:rPr>
              <a:t> </a:t>
            </a:r>
            <a:r>
              <a:rPr lang="es-MX" dirty="0" smtClean="0">
                <a:solidFill>
                  <a:schemeClr val="accent6">
                    <a:lumMod val="20000"/>
                    <a:lumOff val="80000"/>
                  </a:schemeClr>
                </a:solidFill>
              </a:rPr>
              <a:t>cuando es necesario . </a:t>
            </a:r>
          </a:p>
          <a:p>
            <a:pPr algn="just"/>
            <a:r>
              <a:rPr lang="es-MX" dirty="0" smtClean="0">
                <a:solidFill>
                  <a:schemeClr val="accent6">
                    <a:lumMod val="20000"/>
                    <a:lumOff val="80000"/>
                  </a:schemeClr>
                </a:solidFill>
              </a:rPr>
              <a:t>También asistimos a las </a:t>
            </a:r>
            <a:r>
              <a:rPr lang="es-MX" dirty="0" smtClean="0">
                <a:solidFill>
                  <a:schemeClr val="accent3">
                    <a:lumMod val="60000"/>
                    <a:lumOff val="40000"/>
                  </a:schemeClr>
                </a:solidFill>
              </a:rPr>
              <a:t>reuniones </a:t>
            </a:r>
            <a:r>
              <a:rPr lang="es-MX" dirty="0" smtClean="0">
                <a:solidFill>
                  <a:schemeClr val="accent3">
                    <a:lumMod val="60000"/>
                    <a:lumOff val="40000"/>
                  </a:schemeClr>
                </a:solidFill>
              </a:rPr>
              <a:t>de consejo.</a:t>
            </a:r>
            <a:endParaRPr lang="es-MX" dirty="0">
              <a:solidFill>
                <a:schemeClr val="accent3">
                  <a:lumMod val="60000"/>
                  <a:lumOff val="40000"/>
                </a:schemeClr>
              </a:solidFill>
            </a:endParaRPr>
          </a:p>
        </p:txBody>
      </p:sp>
      <p:pic>
        <p:nvPicPr>
          <p:cNvPr id="4" name="Picture 6" descr="C:\Users\ARELY\Pictures\ninos 3.bmp"/>
          <p:cNvPicPr>
            <a:picLocks noChangeAspect="1" noChangeArrowheads="1"/>
          </p:cNvPicPr>
          <p:nvPr/>
        </p:nvPicPr>
        <p:blipFill>
          <a:blip r:embed="rId2" cstate="print"/>
          <a:srcRect/>
          <a:stretch>
            <a:fillRect/>
          </a:stretch>
        </p:blipFill>
        <p:spPr bwMode="auto">
          <a:xfrm>
            <a:off x="500034" y="3571876"/>
            <a:ext cx="3857652" cy="2786082"/>
          </a:xfrm>
          <a:prstGeom prst="rect">
            <a:avLst/>
          </a:prstGeom>
          <a:noFill/>
        </p:spPr>
      </p:pic>
      <p:pic>
        <p:nvPicPr>
          <p:cNvPr id="6" name="5 Imagen" descr="SS859653.JPG"/>
          <p:cNvPicPr>
            <a:picLocks noChangeAspect="1"/>
          </p:cNvPicPr>
          <p:nvPr/>
        </p:nvPicPr>
        <p:blipFill>
          <a:blip r:embed="rId3" cstate="print"/>
          <a:stretch>
            <a:fillRect/>
          </a:stretch>
        </p:blipFill>
        <p:spPr>
          <a:xfrm>
            <a:off x="4786314" y="3571876"/>
            <a:ext cx="3857620" cy="292895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4" name="3 Marcador de contenido" descr="SS859655.JPG"/>
          <p:cNvPicPr>
            <a:picLocks noGrp="1" noChangeAspect="1"/>
          </p:cNvPicPr>
          <p:nvPr>
            <p:ph idx="1"/>
          </p:nvPr>
        </p:nvPicPr>
        <p:blipFill>
          <a:blip r:embed="rId2" cstate="print"/>
          <a:stretch>
            <a:fillRect/>
          </a:stretch>
        </p:blipFill>
        <p:spPr>
          <a:xfrm>
            <a:off x="428597" y="285728"/>
            <a:ext cx="8215370" cy="584043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28604"/>
            <a:ext cx="8229600" cy="6072230"/>
          </a:xfrm>
          <a:ln>
            <a:solidFill>
              <a:schemeClr val="tx2">
                <a:lumMod val="75000"/>
              </a:schemeClr>
            </a:solidFill>
          </a:ln>
        </p:spPr>
        <p:txBody>
          <a:bodyPr>
            <a:normAutofit fontScale="85000" lnSpcReduction="20000"/>
          </a:bodyPr>
          <a:lstStyle/>
          <a:p>
            <a:pPr algn="just"/>
            <a:r>
              <a:rPr lang="es-MX" b="1" dirty="0" smtClean="0">
                <a:solidFill>
                  <a:schemeClr val="accent4">
                    <a:lumMod val="40000"/>
                    <a:lumOff val="60000"/>
                  </a:schemeClr>
                </a:solidFill>
              </a:rPr>
              <a:t>Durante  este tiempo y dado que se ha puesto empeño al trabajo, se han logrado tener  ciertos avances tanto en lo político  </a:t>
            </a:r>
          </a:p>
          <a:p>
            <a:pPr algn="just">
              <a:buFont typeface="Wingdings" pitchFamily="2" charset="2"/>
              <a:buChar char="Ø"/>
            </a:pPr>
            <a:r>
              <a:rPr lang="es-MX" b="1" dirty="0" smtClean="0">
                <a:solidFill>
                  <a:schemeClr val="accent1">
                    <a:lumMod val="60000"/>
                    <a:lumOff val="40000"/>
                  </a:schemeClr>
                </a:solidFill>
              </a:rPr>
              <a:t>gestiones</a:t>
            </a:r>
            <a:r>
              <a:rPr lang="es-MX" b="1" dirty="0" smtClean="0">
                <a:solidFill>
                  <a:schemeClr val="accent2">
                    <a:lumMod val="60000"/>
                    <a:lumOff val="40000"/>
                  </a:schemeClr>
                </a:solidFill>
              </a:rPr>
              <a:t>, </a:t>
            </a:r>
          </a:p>
          <a:p>
            <a:pPr algn="just">
              <a:buFont typeface="Wingdings" pitchFamily="2" charset="2"/>
              <a:buChar char="Ø"/>
            </a:pPr>
            <a:r>
              <a:rPr lang="es-MX" b="1" dirty="0" smtClean="0">
                <a:solidFill>
                  <a:schemeClr val="accent1">
                    <a:lumMod val="60000"/>
                    <a:lumOff val="40000"/>
                  </a:schemeClr>
                </a:solidFill>
              </a:rPr>
              <a:t>negociaciones</a:t>
            </a:r>
            <a:r>
              <a:rPr lang="es-MX" b="1" dirty="0" smtClean="0">
                <a:solidFill>
                  <a:schemeClr val="accent2">
                    <a:lumMod val="60000"/>
                    <a:lumOff val="40000"/>
                  </a:schemeClr>
                </a:solidFill>
              </a:rPr>
              <a:t>, </a:t>
            </a:r>
          </a:p>
          <a:p>
            <a:pPr algn="just">
              <a:buFont typeface="Wingdings" pitchFamily="2" charset="2"/>
              <a:buChar char="Ø"/>
            </a:pPr>
            <a:r>
              <a:rPr lang="es-MX" b="1" dirty="0" smtClean="0">
                <a:solidFill>
                  <a:schemeClr val="accent1">
                    <a:lumMod val="60000"/>
                    <a:lumOff val="40000"/>
                  </a:schemeClr>
                </a:solidFill>
              </a:rPr>
              <a:t>mesas de trabajo con autoridades</a:t>
            </a:r>
            <a:r>
              <a:rPr lang="es-MX" b="1" dirty="0" smtClean="0">
                <a:solidFill>
                  <a:schemeClr val="accent2">
                    <a:lumMod val="60000"/>
                    <a:lumOff val="40000"/>
                  </a:schemeClr>
                </a:solidFill>
              </a:rPr>
              <a:t>, </a:t>
            </a:r>
          </a:p>
          <a:p>
            <a:pPr algn="just">
              <a:buFont typeface="Wingdings" pitchFamily="2" charset="2"/>
              <a:buChar char="Ø"/>
            </a:pPr>
            <a:r>
              <a:rPr lang="es-MX" b="1" dirty="0" smtClean="0">
                <a:solidFill>
                  <a:schemeClr val="accent4">
                    <a:lumMod val="40000"/>
                    <a:lumOff val="60000"/>
                  </a:schemeClr>
                </a:solidFill>
              </a:rPr>
              <a:t>como a lo interno de nuestro proyecto, en la cuestión organizativo social, hemos llegado a </a:t>
            </a:r>
            <a:r>
              <a:rPr lang="es-MX" b="1" dirty="0" smtClean="0">
                <a:solidFill>
                  <a:schemeClr val="accent3">
                    <a:lumMod val="60000"/>
                    <a:lumOff val="40000"/>
                  </a:schemeClr>
                </a:solidFill>
              </a:rPr>
              <a:t>dos asambleas generales  </a:t>
            </a:r>
            <a:r>
              <a:rPr lang="es-MX" b="1" dirty="0" smtClean="0">
                <a:solidFill>
                  <a:schemeClr val="accent4">
                    <a:lumMod val="40000"/>
                    <a:lumOff val="60000"/>
                  </a:schemeClr>
                </a:solidFill>
              </a:rPr>
              <a:t>en la que hemos tomado decisiones importantes para nuestro proyecto. Hemos organizado conjuntamente con los compañeros de otras comisiones la realización de eventos  que han estado dirigidos </a:t>
            </a:r>
          </a:p>
          <a:p>
            <a:pPr algn="just">
              <a:buFont typeface="Wingdings" pitchFamily="2" charset="2"/>
              <a:buChar char="v"/>
            </a:pPr>
            <a:r>
              <a:rPr lang="es-MX" b="1" dirty="0" smtClean="0">
                <a:solidFill>
                  <a:schemeClr val="accent3">
                    <a:lumMod val="60000"/>
                    <a:lumOff val="40000"/>
                  </a:schemeClr>
                </a:solidFill>
              </a:rPr>
              <a:t>a</a:t>
            </a:r>
            <a:r>
              <a:rPr lang="es-MX" b="1" dirty="0" smtClean="0">
                <a:solidFill>
                  <a:schemeClr val="accent4">
                    <a:lumMod val="40000"/>
                    <a:lumOff val="60000"/>
                  </a:schemeClr>
                </a:solidFill>
              </a:rPr>
              <a:t> </a:t>
            </a:r>
            <a:r>
              <a:rPr lang="es-MX" b="1" dirty="0" smtClean="0">
                <a:solidFill>
                  <a:schemeClr val="accent3">
                    <a:lumMod val="60000"/>
                    <a:lumOff val="40000"/>
                  </a:schemeClr>
                </a:solidFill>
              </a:rPr>
              <a:t>niños, </a:t>
            </a:r>
          </a:p>
          <a:p>
            <a:pPr algn="just">
              <a:buFont typeface="Wingdings" pitchFamily="2" charset="2"/>
              <a:buChar char="v"/>
            </a:pPr>
            <a:r>
              <a:rPr lang="es-MX" b="1" dirty="0" smtClean="0">
                <a:solidFill>
                  <a:schemeClr val="accent3">
                    <a:lumMod val="60000"/>
                    <a:lumOff val="40000"/>
                  </a:schemeClr>
                </a:solidFill>
              </a:rPr>
              <a:t>a jóvenes, </a:t>
            </a:r>
          </a:p>
          <a:p>
            <a:pPr algn="just">
              <a:buFont typeface="Wingdings" pitchFamily="2" charset="2"/>
              <a:buChar char="v"/>
            </a:pPr>
            <a:r>
              <a:rPr lang="es-MX" b="1" dirty="0" smtClean="0">
                <a:solidFill>
                  <a:schemeClr val="accent3">
                    <a:lumMod val="60000"/>
                    <a:lumOff val="40000"/>
                  </a:schemeClr>
                </a:solidFill>
              </a:rPr>
              <a:t>a adultos mayores.</a:t>
            </a:r>
            <a:endParaRPr lang="es-MX" b="1" dirty="0">
              <a:solidFill>
                <a:schemeClr val="accent3">
                  <a:lumMod val="60000"/>
                  <a:lumOff val="40000"/>
                </a:schemeClr>
              </a:solidFill>
            </a:endParaRPr>
          </a:p>
        </p:txBody>
      </p:sp>
    </p:spTree>
  </p:cSld>
  <p:clrMapOvr>
    <a:masterClrMapping/>
  </p:clrMapOvr>
  <p:transition>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500034" y="642918"/>
            <a:ext cx="8358246" cy="5483245"/>
          </a:xfrm>
          <a:ln>
            <a:solidFill>
              <a:schemeClr val="tx2">
                <a:lumMod val="75000"/>
              </a:schemeClr>
            </a:solidFill>
          </a:ln>
        </p:spPr>
        <p:txBody>
          <a:bodyPr>
            <a:normAutofit lnSpcReduction="10000"/>
          </a:bodyPr>
          <a:lstStyle/>
          <a:p>
            <a:r>
              <a:rPr lang="es-MX" dirty="0" smtClean="0"/>
              <a:t>También asistimos a un curso el cual fue impartido por un grupo de psicólogos todos ellos dirigidos por </a:t>
            </a:r>
            <a:r>
              <a:rPr lang="es-MX" dirty="0" err="1"/>
              <a:t>P</a:t>
            </a:r>
            <a:r>
              <a:rPr lang="es-MX" dirty="0" err="1" smtClean="0"/>
              <a:t>sic.Rafael</a:t>
            </a:r>
            <a:r>
              <a:rPr lang="es-MX" dirty="0" smtClean="0"/>
              <a:t> Lastra, asesor externo.</a:t>
            </a:r>
          </a:p>
          <a:p>
            <a:r>
              <a:rPr lang="es-MX" dirty="0" smtClean="0"/>
              <a:t>Este curso estuvo enfocado a esta parte del desarrollo humano</a:t>
            </a:r>
            <a:r>
              <a:rPr lang="es-MX" dirty="0" smtClean="0">
                <a:solidFill>
                  <a:schemeClr val="accent3">
                    <a:lumMod val="60000"/>
                    <a:lumOff val="40000"/>
                  </a:schemeClr>
                </a:solidFill>
              </a:rPr>
              <a:t>,</a:t>
            </a:r>
            <a:r>
              <a:rPr lang="es-MX" dirty="0" smtClean="0"/>
              <a:t> manejos de grupos</a:t>
            </a:r>
            <a:r>
              <a:rPr lang="es-MX" dirty="0" smtClean="0">
                <a:solidFill>
                  <a:schemeClr val="accent3">
                    <a:lumMod val="60000"/>
                    <a:lumOff val="40000"/>
                  </a:schemeClr>
                </a:solidFill>
              </a:rPr>
              <a:t>,</a:t>
            </a:r>
            <a:r>
              <a:rPr lang="es-MX" dirty="0" smtClean="0"/>
              <a:t> dinámicas grupales.</a:t>
            </a:r>
          </a:p>
          <a:p>
            <a:r>
              <a:rPr lang="es-MX" dirty="0" smtClean="0"/>
              <a:t>Finalidad de incentivar el trabajo en los compañeros</a:t>
            </a:r>
          </a:p>
          <a:p>
            <a:r>
              <a:rPr lang="es-MX" dirty="0" smtClean="0"/>
              <a:t>Se pensó en crear un taller de promotores comunitarios en salud emocional.</a:t>
            </a:r>
            <a:endParaRPr lang="es-MX" dirty="0"/>
          </a:p>
        </p:txBody>
      </p:sp>
    </p:spTree>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57224" y="571481"/>
            <a:ext cx="7215238" cy="6001643"/>
          </a:xfrm>
          <a:prstGeom prst="rect">
            <a:avLst/>
          </a:prstGeom>
        </p:spPr>
        <p:txBody>
          <a:bodyPr wrap="square">
            <a:spAutoFit/>
          </a:bodyPr>
          <a:lstStyle/>
          <a:p>
            <a:pPr algn="just"/>
            <a:r>
              <a:rPr lang="es-MX" sz="2400" b="1" dirty="0" smtClean="0"/>
              <a:t>El trabajo en equipo es una condición que implica trabajar en cooperación </a:t>
            </a:r>
            <a:r>
              <a:rPr lang="es-MX" sz="2400" b="1" dirty="0" smtClean="0"/>
              <a:t>con los compañeros </a:t>
            </a:r>
            <a:r>
              <a:rPr lang="es-MX" sz="2400" b="1" dirty="0" smtClean="0"/>
              <a:t>de una manera coordinada, armónica y enfocada, aprovechando las fortalezas de cada cual y potencializándolas a favor </a:t>
            </a:r>
            <a:r>
              <a:rPr lang="es-MX" sz="2400" b="1" dirty="0" smtClean="0"/>
              <a:t>de lograr los objetivos que persigue nuestro proyecto..</a:t>
            </a:r>
            <a:endParaRPr lang="es-MX" sz="2400" b="1" dirty="0" smtClean="0"/>
          </a:p>
          <a:p>
            <a:pPr algn="just"/>
            <a:r>
              <a:rPr lang="es-MX" sz="2400" dirty="0" smtClean="0"/>
              <a:t>Un buen trabajo en equipo </a:t>
            </a:r>
            <a:r>
              <a:rPr lang="es-MX" sz="2400" dirty="0" smtClean="0">
                <a:solidFill>
                  <a:schemeClr val="accent3">
                    <a:lumMod val="40000"/>
                    <a:lumOff val="60000"/>
                  </a:schemeClr>
                </a:solidFill>
              </a:rPr>
              <a:t>no genera trabajos o </a:t>
            </a:r>
            <a:r>
              <a:rPr lang="es-MX" sz="2400" dirty="0" smtClean="0">
                <a:solidFill>
                  <a:schemeClr val="accent3">
                    <a:lumMod val="40000"/>
                    <a:lumOff val="60000"/>
                  </a:schemeClr>
                </a:solidFill>
              </a:rPr>
              <a:t>logros individuales</a:t>
            </a:r>
            <a:r>
              <a:rPr lang="es-MX" sz="2400" dirty="0" smtClean="0"/>
              <a:t>, </a:t>
            </a:r>
            <a:r>
              <a:rPr lang="es-MX" sz="2400" dirty="0" smtClean="0"/>
              <a:t>ni ambientes competitivos, protagonismos o rivalidades internas; más bien garantiza un </a:t>
            </a:r>
            <a:r>
              <a:rPr lang="es-MX" sz="2400" dirty="0" smtClean="0"/>
              <a:t>logro grupal como organización, </a:t>
            </a:r>
            <a:r>
              <a:rPr lang="es-MX" sz="2400" dirty="0" smtClean="0"/>
              <a:t>un crecimiento personal de todos los integrantes y un ambiente </a:t>
            </a:r>
            <a:r>
              <a:rPr lang="es-MX" sz="2400" dirty="0" smtClean="0"/>
              <a:t>armónico </a:t>
            </a:r>
            <a:r>
              <a:rPr lang="es-MX" sz="2400" dirty="0" smtClean="0"/>
              <a:t>tal que todos se sienten como en familia, se generan grandes lazos y es muy probable que surjan muy buenas </a:t>
            </a:r>
            <a:r>
              <a:rPr lang="es-MX" sz="2400" dirty="0" smtClean="0"/>
              <a:t>amistades, lo que nos permitirá crear  comunidad, para construir un hábitat mejor. </a:t>
            </a:r>
            <a:r>
              <a:rPr lang="es-MX" sz="2400" dirty="0" smtClean="0"/>
              <a:t/>
            </a:r>
            <a:br>
              <a:rPr lang="es-MX" sz="2400" dirty="0" smtClean="0"/>
            </a:br>
            <a:endParaRPr lang="es-MX" sz="2400" dirty="0"/>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574</TotalTime>
  <Words>743</Words>
  <Application>Microsoft Office PowerPoint</Application>
  <PresentationFormat>Presentación en pantalla (4:3)</PresentationFormat>
  <Paragraphs>37</Paragraphs>
  <Slides>15</Slides>
  <Notes>0</Notes>
  <HiddenSlides>0</HiddenSlides>
  <MMClips>0</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COMPAQ</dc:creator>
  <cp:lastModifiedBy>COMPAQ</cp:lastModifiedBy>
  <cp:revision>62</cp:revision>
  <dcterms:created xsi:type="dcterms:W3CDTF">2011-06-22T23:45:15Z</dcterms:created>
  <dcterms:modified xsi:type="dcterms:W3CDTF">2011-08-03T03:34:09Z</dcterms:modified>
</cp:coreProperties>
</file>