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6" r:id="rId6"/>
    <p:sldId id="259" r:id="rId7"/>
    <p:sldId id="261" r:id="rId8"/>
    <p:sldId id="263" r:id="rId9"/>
    <p:sldId id="267" r:id="rId10"/>
    <p:sldId id="268" r:id="rId11"/>
    <p:sldId id="262" r:id="rId12"/>
    <p:sldId id="269" r:id="rId13"/>
    <p:sldId id="264" r:id="rId14"/>
    <p:sldId id="265" r:id="rId15"/>
  </p:sldIdLst>
  <p:sldSz cx="9144000" cy="6858000" type="screen4x3"/>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19" name="18 Marcador de pie de página"/>
          <p:cNvSpPr>
            <a:spLocks noGrp="1"/>
          </p:cNvSpPr>
          <p:nvPr>
            <p:ph type="ftr" sz="quarter" idx="11"/>
          </p:nvPr>
        </p:nvSpPr>
        <p:spPr/>
        <p:txBody>
          <a:bodyPr/>
          <a:lstStyle/>
          <a:p>
            <a:endParaRPr lang="es-NI"/>
          </a:p>
        </p:txBody>
      </p:sp>
      <p:sp>
        <p:nvSpPr>
          <p:cNvPr id="27" name="26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8" name="7 Marcador de pie de página"/>
          <p:cNvSpPr>
            <a:spLocks noGrp="1"/>
          </p:cNvSpPr>
          <p:nvPr>
            <p:ph type="ftr" sz="quarter" idx="11"/>
          </p:nvPr>
        </p:nvSpPr>
        <p:spPr/>
        <p:txBody>
          <a:bodyPr/>
          <a:lstStyle/>
          <a:p>
            <a:endParaRPr lang="es-NI"/>
          </a:p>
        </p:txBody>
      </p:sp>
      <p:sp>
        <p:nvSpPr>
          <p:cNvPr id="9" name="8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3" name="2 Marcador de pie de página"/>
          <p:cNvSpPr>
            <a:spLocks noGrp="1"/>
          </p:cNvSpPr>
          <p:nvPr>
            <p:ph type="ftr" sz="quarter" idx="11"/>
          </p:nvPr>
        </p:nvSpPr>
        <p:spPr/>
        <p:txBody>
          <a:bodyPr/>
          <a:lstStyle/>
          <a:p>
            <a:endParaRPr lang="es-NI"/>
          </a:p>
        </p:txBody>
      </p:sp>
      <p:sp>
        <p:nvSpPr>
          <p:cNvPr id="4" name="3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F789CED5-4559-42EE-B37D-04FC55BB5B19}" type="slidenum">
              <a:rPr lang="es-NI" smtClean="0"/>
              <a:pPr/>
              <a:t>‹Nº›</a:t>
            </a:fld>
            <a:endParaRPr lang="es-N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583E005A-9DEA-471D-9E98-F32B15247E5C}" type="datetimeFigureOut">
              <a:rPr lang="es-NI" smtClean="0"/>
              <a:pPr/>
              <a:t>10/11/2009</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a:xfrm>
            <a:off x="8077200" y="6356350"/>
            <a:ext cx="609600" cy="365125"/>
          </a:xfrm>
        </p:spPr>
        <p:txBody>
          <a:bodyPr/>
          <a:lstStyle/>
          <a:p>
            <a:fld id="{F789CED5-4559-42EE-B37D-04FC55BB5B19}" type="slidenum">
              <a:rPr lang="es-NI" smtClean="0"/>
              <a:pPr/>
              <a:t>‹Nº›</a:t>
            </a:fld>
            <a:endParaRPr lang="es-NI"/>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3E005A-9DEA-471D-9E98-F32B15247E5C}" type="datetimeFigureOut">
              <a:rPr lang="es-NI" smtClean="0"/>
              <a:pPr/>
              <a:t>10/11/2009</a:t>
            </a:fld>
            <a:endParaRPr lang="es-NI"/>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NI"/>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89CED5-4559-42EE-B37D-04FC55BB5B19}" type="slidenum">
              <a:rPr lang="es-NI" smtClean="0"/>
              <a:pPr/>
              <a:t>‹Nº›</a:t>
            </a:fld>
            <a:endParaRPr lang="es-NI"/>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NI" i="1" dirty="0"/>
              <a:t>Incidencia, el arte de movilizar ideas…</a:t>
            </a:r>
            <a:endParaRPr lang="es-NI" dirty="0"/>
          </a:p>
        </p:txBody>
      </p:sp>
      <p:sp>
        <p:nvSpPr>
          <p:cNvPr id="3" name="2 Subtítulo"/>
          <p:cNvSpPr>
            <a:spLocks noGrp="1"/>
          </p:cNvSpPr>
          <p:nvPr>
            <p:ph type="subTitle" idx="1"/>
          </p:nvPr>
        </p:nvSpPr>
        <p:spPr/>
        <p:txBody>
          <a:bodyPr/>
          <a:lstStyle/>
          <a:p>
            <a:r>
              <a:rPr lang="es-ES_tradnl" dirty="0" smtClean="0"/>
              <a:t>CEPRODEL</a:t>
            </a:r>
          </a:p>
          <a:p>
            <a:r>
              <a:rPr lang="es-ES_tradnl" dirty="0" smtClean="0"/>
              <a:t>Noviembre 2009</a:t>
            </a:r>
            <a:endParaRPr lang="es-NI" dirty="0"/>
          </a:p>
        </p:txBody>
      </p:sp>
      <p:pic>
        <p:nvPicPr>
          <p:cNvPr id="4" name="3 Imagen" descr="logoceprodelfirma"/>
          <p:cNvPicPr/>
          <p:nvPr/>
        </p:nvPicPr>
        <p:blipFill>
          <a:blip r:embed="rId2"/>
          <a:srcRect/>
          <a:stretch>
            <a:fillRect/>
          </a:stretch>
        </p:blipFill>
        <p:spPr bwMode="auto">
          <a:xfrm>
            <a:off x="571472" y="4786322"/>
            <a:ext cx="1265740" cy="12037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571488"/>
            <a:ext cx="8229600" cy="1143000"/>
          </a:xfrm>
        </p:spPr>
        <p:txBody>
          <a:bodyPr>
            <a:normAutofit fontScale="90000"/>
          </a:bodyPr>
          <a:lstStyle/>
          <a:p>
            <a:r>
              <a:rPr lang="es-SV" b="1" dirty="0" smtClean="0"/>
              <a:t>Movilización social consciente</a:t>
            </a:r>
            <a:br>
              <a:rPr lang="es-SV" b="1" dirty="0" smtClean="0"/>
            </a:br>
            <a:endParaRPr lang="es-SV" dirty="0"/>
          </a:p>
        </p:txBody>
      </p:sp>
      <p:sp>
        <p:nvSpPr>
          <p:cNvPr id="3" name="2 Marcador de contenido"/>
          <p:cNvSpPr>
            <a:spLocks noGrp="1"/>
          </p:cNvSpPr>
          <p:nvPr>
            <p:ph idx="1"/>
          </p:nvPr>
        </p:nvSpPr>
        <p:spPr/>
        <p:txBody>
          <a:bodyPr>
            <a:normAutofit/>
          </a:bodyPr>
          <a:lstStyle/>
          <a:p>
            <a:r>
              <a:rPr lang="es-SV" dirty="0" smtClean="0"/>
              <a:t>Se desarrolló la discusión masiva de la Iniciativa en asambleas ciudadanas, foros regionales, departamentales  y municipales para organizar la participación consciente y demandar la aprobación de la Ley. El 12 de junio</a:t>
            </a:r>
          </a:p>
          <a:p>
            <a:r>
              <a:rPr lang="es-SV" dirty="0" smtClean="0"/>
              <a:t>del 2008 se dio una gran marcha popular para entregar a la Asamblea nacional  más de 43,000 FIRMAS EN RESPALDO a la Iniciativa de Ley recogidas por el Movimiento Comunal Nicaragüense, en el territorio nacional.</a:t>
            </a:r>
            <a:endParaRPr lang="es-SV"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85720" y="714356"/>
            <a:ext cx="4776540" cy="35719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008900" y="2357430"/>
            <a:ext cx="4916616"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929190" y="2571744"/>
            <a:ext cx="3600450" cy="40671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214414" y="0"/>
            <a:ext cx="6457950" cy="2409825"/>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642910" y="3214686"/>
            <a:ext cx="3352800" cy="2428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00042"/>
            <a:ext cx="8229600" cy="1143000"/>
          </a:xfrm>
        </p:spPr>
        <p:txBody>
          <a:bodyPr>
            <a:normAutofit fontScale="90000"/>
          </a:bodyPr>
          <a:lstStyle/>
          <a:p>
            <a:r>
              <a:rPr lang="es-ES" b="1" dirty="0" smtClean="0">
                <a:solidFill>
                  <a:schemeClr val="tx2"/>
                </a:solidFill>
                <a:effectLst>
                  <a:outerShdw blurRad="38100" dist="38100" dir="2700000" algn="tl">
                    <a:srgbClr val="000000">
                      <a:alpha val="43137"/>
                    </a:srgbClr>
                  </a:outerShdw>
                </a:effectLst>
                <a:latin typeface="Gill Sans MT" pitchFamily="34" charset="0"/>
              </a:rPr>
              <a:t/>
            </a:r>
            <a:br>
              <a:rPr lang="es-ES" b="1" dirty="0" smtClean="0">
                <a:solidFill>
                  <a:schemeClr val="tx2"/>
                </a:solidFill>
                <a:effectLst>
                  <a:outerShdw blurRad="38100" dist="38100" dir="2700000" algn="tl">
                    <a:srgbClr val="000000">
                      <a:alpha val="43137"/>
                    </a:srgbClr>
                  </a:outerShdw>
                </a:effectLst>
                <a:latin typeface="Gill Sans MT" pitchFamily="34" charset="0"/>
              </a:rPr>
            </a:br>
            <a:r>
              <a:rPr lang="es-PE" sz="3100" b="1" dirty="0" smtClean="0">
                <a:effectLst>
                  <a:outerShdw blurRad="38100" dist="38100" dir="2700000" algn="tl">
                    <a:srgbClr val="000000">
                      <a:alpha val="43137"/>
                    </a:srgbClr>
                  </a:outerShdw>
                </a:effectLst>
                <a:latin typeface="Gill Sans MT" pitchFamily="34" charset="0"/>
              </a:rPr>
              <a:t>“Ley especial para el fomento de la construcción de vivienda y de acceso a la vivienda de interés social”</a:t>
            </a:r>
            <a:endParaRPr lang="es-NI" sz="3100" dirty="0"/>
          </a:p>
        </p:txBody>
      </p:sp>
      <p:sp>
        <p:nvSpPr>
          <p:cNvPr id="3" name="2 Marcador de contenido"/>
          <p:cNvSpPr>
            <a:spLocks noGrp="1"/>
          </p:cNvSpPr>
          <p:nvPr>
            <p:ph idx="1"/>
          </p:nvPr>
        </p:nvSpPr>
        <p:spPr/>
        <p:txBody>
          <a:bodyPr/>
          <a:lstStyle/>
          <a:p>
            <a:r>
              <a:rPr lang="es-NI" dirty="0"/>
              <a:t>La articulación de estos protagonistas, llevó a que esta aspiración</a:t>
            </a:r>
          </a:p>
          <a:p>
            <a:r>
              <a:rPr lang="es-NI" dirty="0"/>
              <a:t>se transformara en la Ley 677 (“Ley de Vivienda”),</a:t>
            </a:r>
          </a:p>
          <a:p>
            <a:r>
              <a:rPr lang="es-NI" dirty="0"/>
              <a:t>aprobada el 11 de marzo de 2009 y publicada en La Gaceta,</a:t>
            </a:r>
          </a:p>
          <a:p>
            <a:r>
              <a:rPr lang="es-NI" dirty="0"/>
              <a:t>Diario Oficial Nos. 80 y 81 del 4 y 5 de mayo de 2009,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01686" y="2967335"/>
            <a:ext cx="5542864"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Muchas</a:t>
            </a:r>
          </a:p>
          <a:p>
            <a:pPr algn="ctr"/>
            <a:r>
              <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Gracias</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1143000"/>
          </a:xfrm>
        </p:spPr>
        <p:txBody>
          <a:bodyPr/>
          <a:lstStyle/>
          <a:p>
            <a:pPr algn="ctr"/>
            <a:r>
              <a:rPr lang="es-ES_tradnl" dirty="0" smtClean="0"/>
              <a:t>Breve reseña histórica</a:t>
            </a:r>
            <a:endParaRPr lang="es-NI" dirty="0"/>
          </a:p>
        </p:txBody>
      </p:sp>
      <p:sp>
        <p:nvSpPr>
          <p:cNvPr id="3" name="2 Marcador de contenido"/>
          <p:cNvSpPr>
            <a:spLocks noGrp="1"/>
          </p:cNvSpPr>
          <p:nvPr>
            <p:ph idx="1"/>
          </p:nvPr>
        </p:nvSpPr>
        <p:spPr>
          <a:xfrm>
            <a:off x="457200" y="1428736"/>
            <a:ext cx="8229600" cy="3357586"/>
          </a:xfrm>
        </p:spPr>
        <p:txBody>
          <a:bodyPr>
            <a:normAutofit fontScale="55000" lnSpcReduction="20000"/>
          </a:bodyPr>
          <a:lstStyle/>
          <a:p>
            <a:endParaRPr lang="es-NI" dirty="0" smtClean="0"/>
          </a:p>
          <a:p>
            <a:r>
              <a:rPr lang="es-NI" sz="5500" dirty="0" smtClean="0"/>
              <a:t>En </a:t>
            </a:r>
            <a:r>
              <a:rPr lang="es-NI" sz="5500" dirty="0"/>
              <a:t>2002, </a:t>
            </a:r>
            <a:r>
              <a:rPr lang="es-NI" sz="5500" dirty="0" smtClean="0"/>
              <a:t>Centro de Promoción de Desarrollo Local CEPRODEL  </a:t>
            </a:r>
            <a:r>
              <a:rPr lang="es-NI" sz="5500" dirty="0"/>
              <a:t>con el respaldo del Centro Cooperativo Sueco (SCC), hizo un diagnóstico sobre la </a:t>
            </a:r>
            <a:r>
              <a:rPr lang="es-NI" sz="5500" dirty="0" smtClean="0"/>
              <a:t>situación del </a:t>
            </a:r>
            <a:r>
              <a:rPr lang="es-NI" sz="5500" dirty="0"/>
              <a:t>hábitat y constató el déficit habitacional existente en el país, así como el enfoque predominante… </a:t>
            </a:r>
            <a:r>
              <a:rPr lang="es-NI" sz="5500" dirty="0" smtClean="0"/>
              <a:t>la vivienda </a:t>
            </a:r>
            <a:r>
              <a:rPr lang="es-NI" sz="5500" dirty="0"/>
              <a:t>es una mercancía, no un derecho</a:t>
            </a:r>
            <a:r>
              <a:rPr lang="es-NI" sz="5500" dirty="0" smtClean="0"/>
              <a:t>.</a:t>
            </a:r>
            <a:r>
              <a:rPr lang="es-SV" sz="55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8229600" cy="1143000"/>
          </a:xfrm>
        </p:spPr>
        <p:txBody>
          <a:bodyPr/>
          <a:lstStyle/>
          <a:p>
            <a:r>
              <a:rPr lang="es-ES_tradnl" dirty="0" smtClean="0"/>
              <a:t>…</a:t>
            </a:r>
            <a:endParaRPr lang="es-NI" dirty="0"/>
          </a:p>
        </p:txBody>
      </p:sp>
      <p:sp>
        <p:nvSpPr>
          <p:cNvPr id="3" name="2 Marcador de contenido"/>
          <p:cNvSpPr>
            <a:spLocks noGrp="1"/>
          </p:cNvSpPr>
          <p:nvPr>
            <p:ph idx="1"/>
          </p:nvPr>
        </p:nvSpPr>
        <p:spPr/>
        <p:txBody>
          <a:bodyPr>
            <a:normAutofit/>
          </a:bodyPr>
          <a:lstStyle/>
          <a:p>
            <a:r>
              <a:rPr lang="es-NI" dirty="0"/>
              <a:t>Ese mismo año, se realizó en Managua un Encuentro sobre Vivienda Popular con delegados de 15 países Latinoamericanos</a:t>
            </a:r>
          </a:p>
          <a:p>
            <a:r>
              <a:rPr lang="es-NI" dirty="0"/>
              <a:t>concluyendo que era necesario fijarse cuatro ejes de trabajo: </a:t>
            </a:r>
            <a:endParaRPr lang="es-NI" dirty="0" smtClean="0"/>
          </a:p>
          <a:p>
            <a:pPr lvl="1"/>
            <a:r>
              <a:rPr lang="es-NI" i="1" dirty="0" smtClean="0"/>
              <a:t>acceso </a:t>
            </a:r>
            <a:r>
              <a:rPr lang="es-NI" i="1" dirty="0"/>
              <a:t>al suelo, </a:t>
            </a:r>
            <a:endParaRPr lang="es-NI" i="1" dirty="0" smtClean="0"/>
          </a:p>
          <a:p>
            <a:pPr lvl="1"/>
            <a:r>
              <a:rPr lang="es-NI" i="1" dirty="0" smtClean="0"/>
              <a:t>financiamiento estatal, </a:t>
            </a:r>
          </a:p>
          <a:p>
            <a:pPr lvl="1"/>
            <a:r>
              <a:rPr lang="es-NI" i="1" dirty="0" smtClean="0"/>
              <a:t>marcos jurídicos y </a:t>
            </a:r>
          </a:p>
          <a:p>
            <a:pPr lvl="1"/>
            <a:r>
              <a:rPr lang="es-NI" i="1" dirty="0" smtClean="0"/>
              <a:t>participación popular, </a:t>
            </a:r>
          </a:p>
          <a:p>
            <a:pPr lvl="1">
              <a:buNone/>
            </a:pPr>
            <a:r>
              <a:rPr lang="es-NI" i="1" dirty="0" smtClean="0"/>
              <a:t>para modificar la problemática habitacional de la región.</a:t>
            </a:r>
            <a:endParaRPr lang="es-N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428604"/>
            <a:ext cx="8358246" cy="2643198"/>
          </a:xfrm>
        </p:spPr>
        <p:txBody>
          <a:bodyPr>
            <a:noAutofit/>
          </a:bodyPr>
          <a:lstStyle/>
          <a:p>
            <a:pPr algn="r"/>
            <a:r>
              <a:rPr lang="es-NI" sz="2800" i="1" dirty="0" smtClean="0"/>
              <a:t>Arto. 64. Los nicaragüenses tienen derecho a una vivienda digna, cómoda y segura que garantice la privacidad familiar. El Estado promoverá la realización de este derecho.”</a:t>
            </a:r>
            <a:br>
              <a:rPr lang="es-NI" sz="2800" i="1" dirty="0" smtClean="0"/>
            </a:br>
            <a:r>
              <a:rPr lang="es-NI" sz="2800" i="1" dirty="0" smtClean="0"/>
              <a:t>Artículo 64 de la Constitución.</a:t>
            </a:r>
            <a:endParaRPr lang="es-NI" sz="2800" dirty="0"/>
          </a:p>
        </p:txBody>
      </p:sp>
      <p:sp>
        <p:nvSpPr>
          <p:cNvPr id="4" name="3 Rectángulo"/>
          <p:cNvSpPr/>
          <p:nvPr/>
        </p:nvSpPr>
        <p:spPr>
          <a:xfrm>
            <a:off x="357158" y="3214686"/>
            <a:ext cx="8286808" cy="3108543"/>
          </a:xfrm>
          <a:prstGeom prst="rect">
            <a:avLst/>
          </a:prstGeom>
        </p:spPr>
        <p:txBody>
          <a:bodyPr wrap="square">
            <a:spAutoFit/>
          </a:bodyPr>
          <a:lstStyle/>
          <a:p>
            <a:pPr algn="just"/>
            <a:r>
              <a:rPr lang="es-NI" sz="2800" i="1" dirty="0" err="1" smtClean="0"/>
              <a:t>Ceprodel</a:t>
            </a:r>
            <a:r>
              <a:rPr lang="es-NI" sz="2800" i="1" dirty="0" smtClean="0"/>
              <a:t> asume </a:t>
            </a:r>
            <a:r>
              <a:rPr lang="es-NI" sz="2800" i="1" dirty="0"/>
              <a:t>la importancia de </a:t>
            </a:r>
            <a:r>
              <a:rPr lang="es-NI" sz="2800" i="1" dirty="0" smtClean="0"/>
              <a:t>actuar articuladamente</a:t>
            </a:r>
            <a:r>
              <a:rPr lang="es-NI" sz="2800" i="1" dirty="0"/>
              <a:t>, </a:t>
            </a:r>
            <a:r>
              <a:rPr lang="es-NI" sz="2800" i="1" dirty="0" smtClean="0"/>
              <a:t>de sumar </a:t>
            </a:r>
            <a:r>
              <a:rPr lang="es-NI" sz="2800" i="1" dirty="0"/>
              <a:t>fuerzas, de generar sinergias en los </a:t>
            </a:r>
            <a:r>
              <a:rPr lang="es-NI" sz="2800" i="1" dirty="0" smtClean="0"/>
              <a:t>diferentes entornos </a:t>
            </a:r>
            <a:r>
              <a:rPr lang="es-NI" sz="2800" i="1" dirty="0"/>
              <a:t>locales, nacionales y regionales, para </a:t>
            </a:r>
            <a:r>
              <a:rPr lang="es-NI" sz="2800" i="1" dirty="0" smtClean="0"/>
              <a:t>hacer frente </a:t>
            </a:r>
            <a:r>
              <a:rPr lang="es-NI" sz="2800" i="1" dirty="0"/>
              <a:t>a las instancias nacionales o </a:t>
            </a:r>
            <a:r>
              <a:rPr lang="es-NI" sz="2800" i="1" dirty="0" smtClean="0"/>
              <a:t>internacionales que </a:t>
            </a:r>
            <a:r>
              <a:rPr lang="es-NI" sz="2800" i="1" dirty="0"/>
              <a:t>toman las decisiones relacionadas con las </a:t>
            </a:r>
            <a:r>
              <a:rPr lang="es-NI" sz="2800" i="1" dirty="0" smtClean="0"/>
              <a:t>políticas públicas </a:t>
            </a:r>
            <a:r>
              <a:rPr lang="es-NI" sz="2800" i="1" dirty="0"/>
              <a:t>y con los temas de desarrollo.</a:t>
            </a:r>
            <a:endParaRPr lang="es-NI"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normAutofit/>
          </a:bodyPr>
          <a:lstStyle/>
          <a:p>
            <a:pPr>
              <a:buNone/>
            </a:pPr>
            <a:endParaRPr lang="es-SV" sz="2800" dirty="0" smtClean="0"/>
          </a:p>
          <a:p>
            <a:r>
              <a:rPr lang="es-SV" sz="2800" dirty="0" smtClean="0"/>
              <a:t>un grupo de organizaciones de la sociedad civil Inspirados en el derecho de la familia de contar con una vivienda adecuada elaboramos en el año 2004, un anteproyecto de Ley de Vivienda Digna, el cual fue enriquecido por diferentes sectores populares y asumido por legisladores de la Asamblea Nacional de las</a:t>
            </a:r>
          </a:p>
          <a:p>
            <a:r>
              <a:rPr lang="es-SV" sz="2800" dirty="0" smtClean="0"/>
              <a:t>diferentes bancadas parlamentarias, y por el Gobierno de Reconciliación y Unidad Nacional</a:t>
            </a:r>
            <a:endParaRPr lang="es-NI" sz="2800" dirty="0" smtClean="0"/>
          </a:p>
          <a:p>
            <a:endParaRPr lang="es-SV"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428736"/>
            <a:ext cx="8229600" cy="4389120"/>
          </a:xfrm>
        </p:spPr>
        <p:txBody>
          <a:bodyPr>
            <a:normAutofit fontScale="77500" lnSpcReduction="20000"/>
          </a:bodyPr>
          <a:lstStyle/>
          <a:p>
            <a:r>
              <a:rPr lang="es-NI" dirty="0" smtClean="0"/>
              <a:t>Nació el </a:t>
            </a:r>
            <a:r>
              <a:rPr lang="es-NI" dirty="0"/>
              <a:t>reto de impulsar una propuesta de Ley de Vivienda Digna</a:t>
            </a:r>
            <a:r>
              <a:rPr lang="es-NI" dirty="0" smtClean="0"/>
              <a:t>, </a:t>
            </a:r>
            <a:r>
              <a:rPr lang="es-NI" dirty="0"/>
              <a:t>que se dio </a:t>
            </a:r>
            <a:r>
              <a:rPr lang="es-NI" dirty="0" smtClean="0"/>
              <a:t>a conocer </a:t>
            </a:r>
            <a:r>
              <a:rPr lang="es-NI" dirty="0"/>
              <a:t>en rueda de prensa el 26 de septiembre de 2004.</a:t>
            </a:r>
          </a:p>
          <a:p>
            <a:r>
              <a:rPr lang="es-NI" dirty="0"/>
              <a:t>Se elaboró el primer anteproyecto de Ley de Vivienda (octubre de 2004).</a:t>
            </a:r>
          </a:p>
          <a:p>
            <a:r>
              <a:rPr lang="es-NI" dirty="0"/>
              <a:t>Se formuló un Plan de Incidencia, un mapa de actores y estrategias de:</a:t>
            </a:r>
          </a:p>
          <a:p>
            <a:r>
              <a:rPr lang="es-NI" dirty="0"/>
              <a:t>• Organización</a:t>
            </a:r>
          </a:p>
          <a:p>
            <a:r>
              <a:rPr lang="es-NI" dirty="0"/>
              <a:t>• Educación, sensibilización, comunicación y difusión</a:t>
            </a:r>
          </a:p>
          <a:p>
            <a:r>
              <a:rPr lang="es-NI" dirty="0"/>
              <a:t>• Cabildeo</a:t>
            </a:r>
          </a:p>
          <a:p>
            <a:r>
              <a:rPr lang="es-NI" dirty="0"/>
              <a:t>• Movilización</a:t>
            </a:r>
          </a:p>
          <a:p>
            <a:r>
              <a:rPr lang="es-NI" dirty="0"/>
              <a:t>• Impulso a cooperativas de </a:t>
            </a:r>
            <a:r>
              <a:rPr lang="es-NI" dirty="0" smtClean="0"/>
              <a:t>vivienda</a:t>
            </a:r>
          </a:p>
          <a:p>
            <a:pPr>
              <a:buNone/>
            </a:pPr>
            <a:endParaRPr lang="es-ES_tradnl" dirty="0" smtClean="0"/>
          </a:p>
          <a:p>
            <a:pPr>
              <a:buNone/>
            </a:pPr>
            <a:r>
              <a:rPr lang="es-ES_tradnl" dirty="0" smtClean="0"/>
              <a:t>Plan de divulgación </a:t>
            </a:r>
            <a:endParaRPr lang="es-N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00042"/>
            <a:ext cx="8229600" cy="714356"/>
          </a:xfrm>
        </p:spPr>
        <p:txBody>
          <a:bodyPr>
            <a:normAutofit fontScale="90000"/>
          </a:bodyPr>
          <a:lstStyle/>
          <a:p>
            <a:r>
              <a:rPr lang="es-NI" dirty="0" smtClean="0"/>
              <a:t/>
            </a:r>
            <a:br>
              <a:rPr lang="es-NI" dirty="0" smtClean="0"/>
            </a:br>
            <a:endParaRPr lang="es-NI" dirty="0"/>
          </a:p>
        </p:txBody>
      </p:sp>
      <p:sp>
        <p:nvSpPr>
          <p:cNvPr id="3" name="2 Marcador de contenido"/>
          <p:cNvSpPr>
            <a:spLocks noGrp="1"/>
          </p:cNvSpPr>
          <p:nvPr>
            <p:ph idx="1"/>
          </p:nvPr>
        </p:nvSpPr>
        <p:spPr>
          <a:xfrm>
            <a:off x="457200" y="500042"/>
            <a:ext cx="8229600" cy="6143668"/>
          </a:xfrm>
        </p:spPr>
        <p:txBody>
          <a:bodyPr>
            <a:normAutofit fontScale="85000" lnSpcReduction="20000"/>
          </a:bodyPr>
          <a:lstStyle/>
          <a:p>
            <a:r>
              <a:rPr lang="es-NI" dirty="0" smtClean="0"/>
              <a:t>B</a:t>
            </a:r>
            <a:r>
              <a:rPr lang="es-NI" dirty="0"/>
              <a:t>. PRINCIPALES HITOS</a:t>
            </a:r>
          </a:p>
          <a:p>
            <a:r>
              <a:rPr lang="es-NI" sz="3200" dirty="0" smtClean="0"/>
              <a:t>2002</a:t>
            </a:r>
            <a:r>
              <a:rPr lang="es-NI" sz="3200" dirty="0"/>
              <a:t>: Encuentro de los Sin Techo en León.</a:t>
            </a:r>
          </a:p>
          <a:p>
            <a:r>
              <a:rPr lang="es-NI" sz="3200" dirty="0"/>
              <a:t>2004: Entrega del primer borrador del anteproyecto de Ley de Vivienda Digna, a la diputada Emilia </a:t>
            </a:r>
            <a:r>
              <a:rPr lang="es-NI" sz="3200" dirty="0" smtClean="0"/>
              <a:t>Torres Aguilar</a:t>
            </a:r>
            <a:r>
              <a:rPr lang="es-NI" sz="3200" dirty="0"/>
              <a:t>.</a:t>
            </a:r>
          </a:p>
          <a:p>
            <a:r>
              <a:rPr lang="es-NI" sz="3200" dirty="0"/>
              <a:t>2005: En Mateare, </a:t>
            </a:r>
            <a:r>
              <a:rPr lang="es-NI" sz="3200" dirty="0" smtClean="0"/>
              <a:t>día mundial del hábitat Cooperativa </a:t>
            </a:r>
            <a:r>
              <a:rPr lang="es-NI" sz="3200" dirty="0"/>
              <a:t>“Cuevas del Cacique”, R.L.</a:t>
            </a:r>
          </a:p>
          <a:p>
            <a:r>
              <a:rPr lang="es-NI" sz="3200" dirty="0"/>
              <a:t>2006: Foro con los candidatos a la presidencia de la República, en las Elecciones </a:t>
            </a:r>
            <a:r>
              <a:rPr lang="es-NI" sz="3200" dirty="0" smtClean="0"/>
              <a:t>Nacionales</a:t>
            </a:r>
          </a:p>
          <a:p>
            <a:r>
              <a:rPr lang="es-NI" sz="3200" dirty="0" smtClean="0"/>
              <a:t>2007</a:t>
            </a:r>
            <a:r>
              <a:rPr lang="es-NI" sz="3200" dirty="0"/>
              <a:t>: Solicitud de Trámite Legislativo del Anteproyecto de Ley</a:t>
            </a:r>
            <a:r>
              <a:rPr lang="es-NI" sz="3200" dirty="0" smtClean="0"/>
              <a:t>.</a:t>
            </a:r>
          </a:p>
          <a:p>
            <a:r>
              <a:rPr lang="es-ES_tradnl" sz="3200" dirty="0" smtClean="0"/>
              <a:t>Encuentro con Alcaldes municipales</a:t>
            </a:r>
            <a:endParaRPr lang="es-NI" sz="3200" dirty="0"/>
          </a:p>
          <a:p>
            <a:r>
              <a:rPr lang="es-NI" sz="3200" dirty="0"/>
              <a:t>2008: Gran Encuentro de Cooperativas de Vivienda en Juigalpa, Chontales.</a:t>
            </a:r>
          </a:p>
          <a:p>
            <a:r>
              <a:rPr lang="es-NI" sz="3200" dirty="0"/>
              <a:t>Ley Nº 677 - Versión Popular 7</a:t>
            </a:r>
          </a:p>
          <a:p>
            <a:endParaRPr lang="es-NI"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fontScale="90000"/>
          </a:bodyPr>
          <a:lstStyle/>
          <a:p>
            <a:r>
              <a:rPr lang="es-NI" sz="3100" b="1" dirty="0" smtClean="0"/>
              <a:t>Plan de divulgación y alianzas con periodistas</a:t>
            </a:r>
            <a:r>
              <a:rPr lang="es-NI" b="1" dirty="0" smtClean="0"/>
              <a:t/>
            </a:r>
            <a:br>
              <a:rPr lang="es-NI" b="1" dirty="0" smtClean="0"/>
            </a:br>
            <a:endParaRPr lang="es-NI" dirty="0"/>
          </a:p>
        </p:txBody>
      </p:sp>
      <p:sp>
        <p:nvSpPr>
          <p:cNvPr id="3" name="2 Marcador de contenido"/>
          <p:cNvSpPr>
            <a:spLocks noGrp="1"/>
          </p:cNvSpPr>
          <p:nvPr>
            <p:ph idx="1"/>
          </p:nvPr>
        </p:nvSpPr>
        <p:spPr>
          <a:xfrm>
            <a:off x="457200" y="928670"/>
            <a:ext cx="8229600" cy="5197493"/>
          </a:xfrm>
        </p:spPr>
        <p:txBody>
          <a:bodyPr>
            <a:normAutofit fontScale="85000" lnSpcReduction="20000"/>
          </a:bodyPr>
          <a:lstStyle/>
          <a:p>
            <a:r>
              <a:rPr lang="es-NI" dirty="0" smtClean="0"/>
              <a:t>• </a:t>
            </a:r>
            <a:r>
              <a:rPr lang="es-NI" dirty="0"/>
              <a:t>Cobertura de Prensa a Foros y Eventos.</a:t>
            </a:r>
          </a:p>
          <a:p>
            <a:r>
              <a:rPr lang="es-NI" dirty="0"/>
              <a:t>• Noticias:</a:t>
            </a:r>
          </a:p>
          <a:p>
            <a:r>
              <a:rPr lang="es-NI" dirty="0"/>
              <a:t>“Diputados gestionan reunión de Red de Vivienda con tres comisiones del Parlamento”.</a:t>
            </a:r>
          </a:p>
          <a:p>
            <a:r>
              <a:rPr lang="es-NI" dirty="0"/>
              <a:t>“Dirigentes de la federación de ONG que promueven y ejecutan proyectos de viviendas populares dignas en</a:t>
            </a:r>
          </a:p>
          <a:p>
            <a:r>
              <a:rPr lang="es-NI" dirty="0"/>
              <a:t>comunidades auto sostenibles (Red de Vivienda), presentan el proyecto de Ley de Vivienda Digna” .</a:t>
            </a:r>
          </a:p>
          <a:p>
            <a:r>
              <a:rPr lang="es-NI" dirty="0"/>
              <a:t>• Reportajes. Ej.. “Ley de Vivienda Digna toma impulso definitivo” del periodista Ernesto Aburto, El Nuevo Diario.</a:t>
            </a:r>
          </a:p>
          <a:p>
            <a:r>
              <a:rPr lang="es-NI" dirty="0"/>
              <a:t>• Encuentros con periodistas: 5 eventos en total.</a:t>
            </a:r>
          </a:p>
          <a:p>
            <a:r>
              <a:rPr lang="es-NI" dirty="0"/>
              <a:t>• Transmisión de nuestras comparecencias ante la Asamblea Nacional por Radio y Televisión.</a:t>
            </a:r>
          </a:p>
          <a:p>
            <a:r>
              <a:rPr lang="es-NI" dirty="0"/>
              <a:t>• Uso eficiente de páginas Web.</a:t>
            </a:r>
          </a:p>
          <a:p>
            <a:r>
              <a:rPr lang="es-NI" dirty="0"/>
              <a:t>• Publicación de </a:t>
            </a:r>
            <a:r>
              <a:rPr lang="es-NI" dirty="0" smtClean="0"/>
              <a:t> </a:t>
            </a:r>
            <a:r>
              <a:rPr lang="es-NI" dirty="0"/>
              <a:t>Afiche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Principales</a:t>
            </a:r>
            <a:r>
              <a:rPr lang="en-US" dirty="0" smtClean="0"/>
              <a:t> </a:t>
            </a:r>
            <a:r>
              <a:rPr lang="en-US" dirty="0" err="1" smtClean="0"/>
              <a:t>Alianzas</a:t>
            </a:r>
            <a:r>
              <a:rPr lang="en-US" dirty="0" smtClean="0"/>
              <a:t> </a:t>
            </a:r>
            <a:endParaRPr lang="es-SV" dirty="0"/>
          </a:p>
        </p:txBody>
      </p:sp>
      <p:sp>
        <p:nvSpPr>
          <p:cNvPr id="3" name="2 Marcador de contenido"/>
          <p:cNvSpPr>
            <a:spLocks noGrp="1"/>
          </p:cNvSpPr>
          <p:nvPr>
            <p:ph idx="1"/>
          </p:nvPr>
        </p:nvSpPr>
        <p:spPr/>
        <p:txBody>
          <a:bodyPr/>
          <a:lstStyle/>
          <a:p>
            <a:r>
              <a:rPr lang="es-ES_tradnl" sz="2800" dirty="0" smtClean="0"/>
              <a:t>Alianza con el movimiento Comunal Nicaragüense</a:t>
            </a:r>
            <a:endParaRPr lang="es-NI" sz="2800" dirty="0" smtClean="0"/>
          </a:p>
          <a:p>
            <a:r>
              <a:rPr lang="es-NI" sz="2800" dirty="0" smtClean="0"/>
              <a:t>- Medios de comunicación como El Nuevo Diario y periodistas.</a:t>
            </a:r>
          </a:p>
          <a:p>
            <a:r>
              <a:rPr lang="es-NI" sz="2800" dirty="0" smtClean="0"/>
              <a:t>- Diputados de la Asamblea Nacional.</a:t>
            </a:r>
          </a:p>
          <a:p>
            <a:r>
              <a:rPr lang="es-NI" sz="2800" dirty="0" smtClean="0"/>
              <a:t>- Autoridades de Gobierno.</a:t>
            </a:r>
          </a:p>
          <a:p>
            <a:r>
              <a:rPr lang="es-NI" sz="2800" dirty="0" smtClean="0"/>
              <a:t>- Alcaldías Municipales, y</a:t>
            </a:r>
          </a:p>
          <a:p>
            <a:r>
              <a:rPr lang="es-NI" sz="2800" dirty="0" smtClean="0"/>
              <a:t>- Coordinadora Social</a:t>
            </a:r>
            <a:endParaRPr lang="es-SV"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744</Words>
  <Application>Microsoft Office PowerPoint</Application>
  <PresentationFormat>Presentación en pantalla (4:3)</PresentationFormat>
  <Paragraphs>67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Flujo</vt:lpstr>
      <vt:lpstr>Incidencia, el arte de movilizar ideas…</vt:lpstr>
      <vt:lpstr>Breve reseña histórica</vt:lpstr>
      <vt:lpstr>…</vt:lpstr>
      <vt:lpstr>Arto. 64. Los nicaragüenses tienen derecho a una vivienda digna, cómoda y segura que garantice la privacidad familiar. El Estado promoverá la realización de este derecho.” Artículo 64 de la Constitución.</vt:lpstr>
      <vt:lpstr>Diapositiva 5</vt:lpstr>
      <vt:lpstr>Diapositiva 6</vt:lpstr>
      <vt:lpstr> </vt:lpstr>
      <vt:lpstr>Plan de divulgación y alianzas con periodistas </vt:lpstr>
      <vt:lpstr>Principales Alianzas </vt:lpstr>
      <vt:lpstr>Movilización social consciente </vt:lpstr>
      <vt:lpstr>Diapositiva 11</vt:lpstr>
      <vt:lpstr>Diapositiva 12</vt:lpstr>
      <vt:lpstr> “Ley especial para el fomento de la construcción de vivienda y de acceso a la vivienda de interés social”</vt:lpstr>
      <vt:lpstr>Diapositiva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Dalila</dc:creator>
  <cp:lastModifiedBy>HIC</cp:lastModifiedBy>
  <cp:revision>9</cp:revision>
  <dcterms:created xsi:type="dcterms:W3CDTF">2009-11-08T02:05:46Z</dcterms:created>
  <dcterms:modified xsi:type="dcterms:W3CDTF">2009-11-11T02:05:58Z</dcterms:modified>
</cp:coreProperties>
</file>