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18"/>
  </p:notesMasterIdLst>
  <p:handoutMasterIdLst>
    <p:handoutMasterId r:id="rId19"/>
  </p:handoutMasterIdLst>
  <p:sldIdLst>
    <p:sldId id="351" r:id="rId3"/>
    <p:sldId id="469" r:id="rId4"/>
    <p:sldId id="447" r:id="rId5"/>
    <p:sldId id="492" r:id="rId6"/>
    <p:sldId id="493" r:id="rId7"/>
    <p:sldId id="494" r:id="rId8"/>
    <p:sldId id="495" r:id="rId9"/>
    <p:sldId id="470" r:id="rId10"/>
    <p:sldId id="471" r:id="rId11"/>
    <p:sldId id="472" r:id="rId12"/>
    <p:sldId id="496" r:id="rId13"/>
    <p:sldId id="477" r:id="rId14"/>
    <p:sldId id="482" r:id="rId15"/>
    <p:sldId id="452" r:id="rId16"/>
    <p:sldId id="487" r:id="rId17"/>
  </p:sldIdLst>
  <p:sldSz cx="9144000" cy="6858000" type="screen4x3"/>
  <p:notesSz cx="7010400" cy="92964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7426"/>
    <a:srgbClr val="216521"/>
    <a:srgbClr val="339933"/>
    <a:srgbClr val="003192"/>
    <a:srgbClr val="79A6FF"/>
    <a:srgbClr val="9FBFFF"/>
    <a:srgbClr val="8FB4FF"/>
    <a:srgbClr val="0049DA"/>
  </p:clrMru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30" autoAdjust="0"/>
    <p:restoredTop sz="99615" autoAdjust="0"/>
  </p:normalViewPr>
  <p:slideViewPr>
    <p:cSldViewPr>
      <p:cViewPr>
        <p:scale>
          <a:sx n="66" d="100"/>
          <a:sy n="66" d="100"/>
        </p:scale>
        <p:origin x="-1104" y="-132"/>
      </p:cViewPr>
      <p:guideLst>
        <p:guide orient="horz" pos="2160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1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8AC66E-BE3A-4ECD-91B3-42F50D400B25}" type="doc">
      <dgm:prSet loTypeId="urn:microsoft.com/office/officeart/2005/8/layout/pyramid4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ES"/>
        </a:p>
      </dgm:t>
    </dgm:pt>
    <dgm:pt modelId="{A4FE42BD-F901-45B8-9A61-26639C9FAFC6}">
      <dgm:prSet phldrT="[Texto]" custT="1"/>
      <dgm:spPr>
        <a:ln>
          <a:noFill/>
        </a:ln>
      </dgm:spPr>
      <dgm:t>
        <a:bodyPr/>
        <a:lstStyle/>
        <a:p>
          <a:r>
            <a:rPr lang="es-MX" sz="1400" dirty="0" smtClean="0"/>
            <a:t>ECONÓMICA</a:t>
          </a:r>
          <a:endParaRPr lang="es-ES" sz="1400" dirty="0"/>
        </a:p>
      </dgm:t>
    </dgm:pt>
    <dgm:pt modelId="{A17A1ABB-48AC-41AD-8994-8FAE50D7CF4E}" type="parTrans" cxnId="{7D855A53-4493-4DA3-A125-AC9910D6F745}">
      <dgm:prSet/>
      <dgm:spPr/>
      <dgm:t>
        <a:bodyPr/>
        <a:lstStyle/>
        <a:p>
          <a:endParaRPr lang="es-ES"/>
        </a:p>
      </dgm:t>
    </dgm:pt>
    <dgm:pt modelId="{025AE0CD-D804-4750-AC3F-7FFC4D2A1402}" type="sibTrans" cxnId="{7D855A53-4493-4DA3-A125-AC9910D6F745}">
      <dgm:prSet/>
      <dgm:spPr/>
      <dgm:t>
        <a:bodyPr/>
        <a:lstStyle/>
        <a:p>
          <a:endParaRPr lang="es-ES"/>
        </a:p>
      </dgm:t>
    </dgm:pt>
    <dgm:pt modelId="{DAD80DEC-DBB9-4738-9BC5-8AB7DC9E4F0A}">
      <dgm:prSet phldrT="[Texto]" custT="1"/>
      <dgm:spPr/>
      <dgm:t>
        <a:bodyPr/>
        <a:lstStyle/>
        <a:p>
          <a:r>
            <a:rPr lang="es-MX" sz="1400" dirty="0" smtClean="0"/>
            <a:t>SOCIAL</a:t>
          </a:r>
          <a:endParaRPr lang="es-ES" sz="1400" dirty="0"/>
        </a:p>
      </dgm:t>
    </dgm:pt>
    <dgm:pt modelId="{F40ADB76-3886-4E97-9F85-94FE41AE8B2D}" type="parTrans" cxnId="{2CECD77C-C846-4D37-A599-FF18B8DBEC0D}">
      <dgm:prSet/>
      <dgm:spPr/>
      <dgm:t>
        <a:bodyPr/>
        <a:lstStyle/>
        <a:p>
          <a:endParaRPr lang="es-ES"/>
        </a:p>
      </dgm:t>
    </dgm:pt>
    <dgm:pt modelId="{34C09063-BD82-4BC2-B810-2BFD0D582A3A}" type="sibTrans" cxnId="{2CECD77C-C846-4D37-A599-FF18B8DBEC0D}">
      <dgm:prSet/>
      <dgm:spPr/>
      <dgm:t>
        <a:bodyPr/>
        <a:lstStyle/>
        <a:p>
          <a:endParaRPr lang="es-ES"/>
        </a:p>
      </dgm:t>
    </dgm:pt>
    <dgm:pt modelId="{0BEBF213-E800-428E-B06F-AF6413652B9A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MX" sz="1600" b="1" dirty="0" smtClean="0">
              <a:solidFill>
                <a:srgbClr val="FFFF00"/>
              </a:solidFill>
              <a:latin typeface="Arial Narrow" pitchFamily="34" charset="0"/>
            </a:rPr>
            <a:t>VIVIENDA</a:t>
          </a:r>
        </a:p>
        <a:p>
          <a:r>
            <a:rPr lang="es-MX" sz="1600" b="1" dirty="0" smtClean="0">
              <a:solidFill>
                <a:srgbClr val="FFFF00"/>
              </a:solidFill>
              <a:latin typeface="Arial Narrow" pitchFamily="34" charset="0"/>
            </a:rPr>
            <a:t>SUSTENTABLE</a:t>
          </a:r>
          <a:endParaRPr lang="es-ES" sz="1600" b="1" dirty="0">
            <a:solidFill>
              <a:srgbClr val="FFFF00"/>
            </a:solidFill>
            <a:latin typeface="Arial Narrow" pitchFamily="34" charset="0"/>
          </a:endParaRPr>
        </a:p>
      </dgm:t>
    </dgm:pt>
    <dgm:pt modelId="{28A6394B-5FD4-4178-8C86-469B7D0B55DB}" type="parTrans" cxnId="{CC406C06-538F-48FB-8166-513EA0450FB9}">
      <dgm:prSet/>
      <dgm:spPr/>
      <dgm:t>
        <a:bodyPr/>
        <a:lstStyle/>
        <a:p>
          <a:endParaRPr lang="es-ES"/>
        </a:p>
      </dgm:t>
    </dgm:pt>
    <dgm:pt modelId="{4B310E7C-3BA6-4C59-A0C1-68035EA35E9D}" type="sibTrans" cxnId="{CC406C06-538F-48FB-8166-513EA0450FB9}">
      <dgm:prSet/>
      <dgm:spPr/>
      <dgm:t>
        <a:bodyPr/>
        <a:lstStyle/>
        <a:p>
          <a:endParaRPr lang="es-ES"/>
        </a:p>
      </dgm:t>
    </dgm:pt>
    <dgm:pt modelId="{0F24C428-C90D-4118-90BF-CDE70C8EB2D4}">
      <dgm:prSet phldrT="[Texto]" custT="1"/>
      <dgm:spPr/>
      <dgm:t>
        <a:bodyPr/>
        <a:lstStyle/>
        <a:p>
          <a:r>
            <a:rPr lang="es-MX" sz="1400" b="1" dirty="0" smtClean="0"/>
            <a:t>ECOLÓGICA</a:t>
          </a:r>
          <a:endParaRPr lang="es-ES" sz="1400" b="1" dirty="0"/>
        </a:p>
      </dgm:t>
    </dgm:pt>
    <dgm:pt modelId="{CB44F009-5356-4933-B4D2-38EE01D2B1D4}" type="parTrans" cxnId="{27D49D3E-4EF2-4906-9063-EC1930BA32B8}">
      <dgm:prSet/>
      <dgm:spPr/>
      <dgm:t>
        <a:bodyPr/>
        <a:lstStyle/>
        <a:p>
          <a:endParaRPr lang="es-ES"/>
        </a:p>
      </dgm:t>
    </dgm:pt>
    <dgm:pt modelId="{F66F476D-FA21-4257-B8D1-B02DCCCF547A}" type="sibTrans" cxnId="{27D49D3E-4EF2-4906-9063-EC1930BA32B8}">
      <dgm:prSet/>
      <dgm:spPr/>
      <dgm:t>
        <a:bodyPr/>
        <a:lstStyle/>
        <a:p>
          <a:endParaRPr lang="es-ES"/>
        </a:p>
      </dgm:t>
    </dgm:pt>
    <dgm:pt modelId="{5FD2AF8C-E69A-4714-BAF8-4142B27BB7AF}" type="pres">
      <dgm:prSet presAssocID="{268AC66E-BE3A-4ECD-91B3-42F50D400B25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AE7C7B3-7496-4133-807A-B5F965C357F5}" type="pres">
      <dgm:prSet presAssocID="{268AC66E-BE3A-4ECD-91B3-42F50D400B25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D7D6B7-B9D6-4735-AF7F-E6DE6EF6A278}" type="pres">
      <dgm:prSet presAssocID="{268AC66E-BE3A-4ECD-91B3-42F50D400B25}" presName="triangle2" presStyleLbl="node1" presStyleIdx="1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59584D-05AA-46A9-AF6B-F07864792009}" type="pres">
      <dgm:prSet presAssocID="{268AC66E-BE3A-4ECD-91B3-42F50D400B25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6AFC79-716C-4CD9-97D3-837CAEA4B8E1}" type="pres">
      <dgm:prSet presAssocID="{268AC66E-BE3A-4ECD-91B3-42F50D400B25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D855A53-4493-4DA3-A125-AC9910D6F745}" srcId="{268AC66E-BE3A-4ECD-91B3-42F50D400B25}" destId="{A4FE42BD-F901-45B8-9A61-26639C9FAFC6}" srcOrd="0" destOrd="0" parTransId="{A17A1ABB-48AC-41AD-8994-8FAE50D7CF4E}" sibTransId="{025AE0CD-D804-4750-AC3F-7FFC4D2A1402}"/>
    <dgm:cxn modelId="{4ACEBECD-847C-45A7-A7B2-F58970857C23}" type="presOf" srcId="{0F24C428-C90D-4118-90BF-CDE70C8EB2D4}" destId="{F06AFC79-716C-4CD9-97D3-837CAEA4B8E1}" srcOrd="0" destOrd="0" presId="urn:microsoft.com/office/officeart/2005/8/layout/pyramid4"/>
    <dgm:cxn modelId="{CB7CC2D1-57DA-4A1D-939E-64DAC0C904E3}" type="presOf" srcId="{DAD80DEC-DBB9-4738-9BC5-8AB7DC9E4F0A}" destId="{37D7D6B7-B9D6-4735-AF7F-E6DE6EF6A278}" srcOrd="0" destOrd="0" presId="urn:microsoft.com/office/officeart/2005/8/layout/pyramid4"/>
    <dgm:cxn modelId="{2CECD77C-C846-4D37-A599-FF18B8DBEC0D}" srcId="{268AC66E-BE3A-4ECD-91B3-42F50D400B25}" destId="{DAD80DEC-DBB9-4738-9BC5-8AB7DC9E4F0A}" srcOrd="1" destOrd="0" parTransId="{F40ADB76-3886-4E97-9F85-94FE41AE8B2D}" sibTransId="{34C09063-BD82-4BC2-B810-2BFD0D582A3A}"/>
    <dgm:cxn modelId="{45C2733F-D659-4887-94C2-E78437B211D2}" type="presOf" srcId="{0BEBF213-E800-428E-B06F-AF6413652B9A}" destId="{8959584D-05AA-46A9-AF6B-F07864792009}" srcOrd="0" destOrd="0" presId="urn:microsoft.com/office/officeart/2005/8/layout/pyramid4"/>
    <dgm:cxn modelId="{0B8FEDCD-ED87-4FF7-A58D-7DB05502E1B4}" type="presOf" srcId="{268AC66E-BE3A-4ECD-91B3-42F50D400B25}" destId="{5FD2AF8C-E69A-4714-BAF8-4142B27BB7AF}" srcOrd="0" destOrd="0" presId="urn:microsoft.com/office/officeart/2005/8/layout/pyramid4"/>
    <dgm:cxn modelId="{CC406C06-538F-48FB-8166-513EA0450FB9}" srcId="{268AC66E-BE3A-4ECD-91B3-42F50D400B25}" destId="{0BEBF213-E800-428E-B06F-AF6413652B9A}" srcOrd="2" destOrd="0" parTransId="{28A6394B-5FD4-4178-8C86-469B7D0B55DB}" sibTransId="{4B310E7C-3BA6-4C59-A0C1-68035EA35E9D}"/>
    <dgm:cxn modelId="{CABCD229-1F4C-463F-8BF3-7966E978E7DD}" type="presOf" srcId="{A4FE42BD-F901-45B8-9A61-26639C9FAFC6}" destId="{3AE7C7B3-7496-4133-807A-B5F965C357F5}" srcOrd="0" destOrd="0" presId="urn:microsoft.com/office/officeart/2005/8/layout/pyramid4"/>
    <dgm:cxn modelId="{27D49D3E-4EF2-4906-9063-EC1930BA32B8}" srcId="{268AC66E-BE3A-4ECD-91B3-42F50D400B25}" destId="{0F24C428-C90D-4118-90BF-CDE70C8EB2D4}" srcOrd="3" destOrd="0" parTransId="{CB44F009-5356-4933-B4D2-38EE01D2B1D4}" sibTransId="{F66F476D-FA21-4257-B8D1-B02DCCCF547A}"/>
    <dgm:cxn modelId="{66F64DC1-7291-4850-85D7-1996D3576A80}" type="presParOf" srcId="{5FD2AF8C-E69A-4714-BAF8-4142B27BB7AF}" destId="{3AE7C7B3-7496-4133-807A-B5F965C357F5}" srcOrd="0" destOrd="0" presId="urn:microsoft.com/office/officeart/2005/8/layout/pyramid4"/>
    <dgm:cxn modelId="{8D8A1970-AF3D-4253-BE6A-625D346E1C69}" type="presParOf" srcId="{5FD2AF8C-E69A-4714-BAF8-4142B27BB7AF}" destId="{37D7D6B7-B9D6-4735-AF7F-E6DE6EF6A278}" srcOrd="1" destOrd="0" presId="urn:microsoft.com/office/officeart/2005/8/layout/pyramid4"/>
    <dgm:cxn modelId="{9DB4078A-DA52-4CFB-A11E-520FB39AF9CB}" type="presParOf" srcId="{5FD2AF8C-E69A-4714-BAF8-4142B27BB7AF}" destId="{8959584D-05AA-46A9-AF6B-F07864792009}" srcOrd="2" destOrd="0" presId="urn:microsoft.com/office/officeart/2005/8/layout/pyramid4"/>
    <dgm:cxn modelId="{FE55F309-4CD4-4B21-A4C6-125B07A5E9E9}" type="presParOf" srcId="{5FD2AF8C-E69A-4714-BAF8-4142B27BB7AF}" destId="{F06AFC79-716C-4CD9-97D3-837CAEA4B8E1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E7C7B3-7496-4133-807A-B5F965C357F5}">
      <dsp:nvSpPr>
        <dsp:cNvPr id="0" name=""/>
        <dsp:cNvSpPr/>
      </dsp:nvSpPr>
      <dsp:spPr>
        <a:xfrm>
          <a:off x="2849570" y="0"/>
          <a:ext cx="2873388" cy="2873388"/>
        </a:xfrm>
        <a:prstGeom prst="triangl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ECONÓMICA</a:t>
          </a:r>
          <a:endParaRPr lang="es-ES" sz="1400" kern="1200" dirty="0"/>
        </a:p>
      </dsp:txBody>
      <dsp:txXfrm>
        <a:off x="2849570" y="0"/>
        <a:ext cx="2873388" cy="2873388"/>
      </dsp:txXfrm>
    </dsp:sp>
    <dsp:sp modelId="{37D7D6B7-B9D6-4735-AF7F-E6DE6EF6A278}">
      <dsp:nvSpPr>
        <dsp:cNvPr id="0" name=""/>
        <dsp:cNvSpPr/>
      </dsp:nvSpPr>
      <dsp:spPr>
        <a:xfrm>
          <a:off x="1412876" y="2873388"/>
          <a:ext cx="2873388" cy="2873388"/>
        </a:xfrm>
        <a:prstGeom prst="triangle">
          <a:avLst/>
        </a:prstGeom>
        <a:solidFill>
          <a:schemeClr val="accent2">
            <a:shade val="80000"/>
            <a:hueOff val="0"/>
            <a:satOff val="-9340"/>
            <a:lumOff val="105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SOCIAL</a:t>
          </a:r>
          <a:endParaRPr lang="es-ES" sz="1400" kern="1200" dirty="0"/>
        </a:p>
      </dsp:txBody>
      <dsp:txXfrm>
        <a:off x="1412876" y="2873388"/>
        <a:ext cx="2873388" cy="2873388"/>
      </dsp:txXfrm>
    </dsp:sp>
    <dsp:sp modelId="{8959584D-05AA-46A9-AF6B-F07864792009}">
      <dsp:nvSpPr>
        <dsp:cNvPr id="0" name=""/>
        <dsp:cNvSpPr/>
      </dsp:nvSpPr>
      <dsp:spPr>
        <a:xfrm rot="10800000">
          <a:off x="2849570" y="2873388"/>
          <a:ext cx="2873388" cy="2873388"/>
        </a:xfrm>
        <a:prstGeom prst="triangl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rgbClr val="FFFF00"/>
              </a:solidFill>
              <a:latin typeface="Arial Narrow" pitchFamily="34" charset="0"/>
            </a:rPr>
            <a:t>VIVIENDA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rgbClr val="FFFF00"/>
              </a:solidFill>
              <a:latin typeface="Arial Narrow" pitchFamily="34" charset="0"/>
            </a:rPr>
            <a:t>SUSTENTABLE</a:t>
          </a:r>
          <a:endParaRPr lang="es-ES" sz="1600" b="1" kern="1200" dirty="0">
            <a:solidFill>
              <a:srgbClr val="FFFF00"/>
            </a:solidFill>
            <a:latin typeface="Arial Narrow" pitchFamily="34" charset="0"/>
          </a:endParaRPr>
        </a:p>
      </dsp:txBody>
      <dsp:txXfrm rot="10800000">
        <a:off x="2849570" y="2873388"/>
        <a:ext cx="2873388" cy="2873388"/>
      </dsp:txXfrm>
    </dsp:sp>
    <dsp:sp modelId="{F06AFC79-716C-4CD9-97D3-837CAEA4B8E1}">
      <dsp:nvSpPr>
        <dsp:cNvPr id="0" name=""/>
        <dsp:cNvSpPr/>
      </dsp:nvSpPr>
      <dsp:spPr>
        <a:xfrm>
          <a:off x="4286264" y="2873388"/>
          <a:ext cx="2873388" cy="2873388"/>
        </a:xfrm>
        <a:prstGeom prst="triangle">
          <a:avLst/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ECOLÓGICA</a:t>
          </a:r>
          <a:endParaRPr lang="es-ES" sz="1400" b="1" kern="1200" dirty="0"/>
        </a:p>
      </dsp:txBody>
      <dsp:txXfrm>
        <a:off x="4286264" y="2873388"/>
        <a:ext cx="2873388" cy="2873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B578642C-CFA4-4ECD-AFB3-4766C13681D9}" type="datetimeFigureOut">
              <a:rPr lang="es-MX"/>
              <a:pPr>
                <a:defRPr/>
              </a:pPr>
              <a:t>09/11/2009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9EDD438A-5EA2-488D-88C8-505A6AE52D4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9D616A99-D40B-47F4-B96B-0621A3FDAB98}" type="datetimeFigureOut">
              <a:rPr lang="es-ES"/>
              <a:pPr>
                <a:defRPr/>
              </a:pPr>
              <a:t>09/11/2009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886CC337-3CC6-475B-B876-AFB72B90C1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82F38A-B6A0-4DDE-A705-B7425AA8D4E6}" type="slidenum">
              <a:rPr lang="es-ES" smtClean="0">
                <a:latin typeface="Times"/>
              </a:rPr>
              <a:pPr/>
              <a:t>1</a:t>
            </a:fld>
            <a:endParaRPr lang="es-ES" smtClean="0">
              <a:latin typeface="Times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5325"/>
            <a:ext cx="46513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8213" y="4413250"/>
            <a:ext cx="5133975" cy="41878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315565-42FA-4750-9C05-97B3244C1BC3}" type="slidenum">
              <a:rPr lang="es-ES" smtClean="0">
                <a:latin typeface="Times"/>
              </a:rPr>
              <a:pPr/>
              <a:t>12</a:t>
            </a:fld>
            <a:endParaRPr lang="es-E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FF5D91-EEE5-4C62-A5F7-1E57E3A08DB6}" type="slidenum">
              <a:rPr lang="es-ES" smtClean="0">
                <a:latin typeface="Times"/>
              </a:rPr>
              <a:pPr/>
              <a:t>13</a:t>
            </a:fld>
            <a:endParaRPr lang="es-E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27B7F5-6833-4243-B12F-CA41869F8210}" type="slidenum">
              <a:rPr lang="es-ES" smtClean="0">
                <a:latin typeface="Times"/>
              </a:rPr>
              <a:pPr/>
              <a:t>14</a:t>
            </a:fld>
            <a:endParaRPr lang="es-E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5E2069-F905-428D-B4D2-706E65E3755D}" type="slidenum">
              <a:rPr lang="es-ES" smtClean="0">
                <a:latin typeface="Times"/>
              </a:rPr>
              <a:pPr/>
              <a:t>15</a:t>
            </a:fld>
            <a:endParaRPr lang="es-ES" smtClean="0">
              <a:latin typeface="Times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5325"/>
            <a:ext cx="46513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8213" y="4413250"/>
            <a:ext cx="5133975" cy="41878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2688" y="696913"/>
            <a:ext cx="46466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>
              <a:ea typeface="MS PGothic"/>
              <a:cs typeface="MS PGothic"/>
            </a:endParaRPr>
          </a:p>
        </p:txBody>
      </p:sp>
      <p:sp>
        <p:nvSpPr>
          <p:cNvPr id="2048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C96B44-F983-466B-84DE-20BA7A7EDE41}" type="slidenum">
              <a:rPr lang="es-ES" smtClean="0">
                <a:latin typeface="Times"/>
                <a:ea typeface="MS PGothic"/>
                <a:cs typeface="MS PGothic"/>
              </a:rPr>
              <a:pPr/>
              <a:t>2</a:t>
            </a:fld>
            <a:endParaRPr lang="es-ES" smtClean="0">
              <a:latin typeface="Times"/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>
              <a:ea typeface="MS PGothic"/>
              <a:cs typeface="MS PGothic"/>
            </a:endParaRPr>
          </a:p>
        </p:txBody>
      </p:sp>
      <p:sp>
        <p:nvSpPr>
          <p:cNvPr id="2150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278121-AA2E-4303-813D-821E669B978C}" type="slidenum">
              <a:rPr lang="es-ES" smtClean="0">
                <a:latin typeface="Times"/>
                <a:ea typeface="MS PGothic"/>
                <a:cs typeface="MS PGothic"/>
              </a:rPr>
              <a:pPr/>
              <a:t>3</a:t>
            </a:fld>
            <a:endParaRPr lang="es-ES" smtClean="0">
              <a:latin typeface="Times"/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6755F2-BAC3-45C8-8B09-FE0BB3BF1A32}" type="slidenum">
              <a:rPr lang="es-ES" smtClean="0">
                <a:latin typeface="Times"/>
              </a:rPr>
              <a:pPr/>
              <a:t>8</a:t>
            </a:fld>
            <a:endParaRPr lang="es-E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90FE6A-FF23-4399-86F0-30DF1EA9B907}" type="slidenum">
              <a:rPr lang="es-ES" smtClean="0">
                <a:latin typeface="Times"/>
              </a:rPr>
              <a:pPr/>
              <a:t>9</a:t>
            </a:fld>
            <a:endParaRPr lang="es-E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F45AE8-E5D0-43EA-9B82-897920A9E8CE}" type="slidenum">
              <a:rPr lang="es-ES" smtClean="0">
                <a:latin typeface="Times"/>
              </a:rPr>
              <a:pPr/>
              <a:t>10</a:t>
            </a:fld>
            <a:endParaRPr lang="es-E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EFDD64-6903-4C23-B84E-3F3374FE2A32}" type="slidenum">
              <a:rPr lang="es-ES" smtClean="0">
                <a:latin typeface="Times"/>
              </a:rPr>
              <a:pPr/>
              <a:t>11</a:t>
            </a:fld>
            <a:endParaRPr lang="es-ES" smtClean="0"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45E45-4EFA-4A7D-817D-EAD62DEA51D3}" type="datetimeFigureOut">
              <a:rPr lang="es-ES"/>
              <a:pPr>
                <a:defRPr/>
              </a:pPr>
              <a:t>09/11/2009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9C80A-5D7D-4FA8-8602-9A54B27AED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22E5E-6349-483C-AF9F-589EE65D1703}" type="datetimeFigureOut">
              <a:rPr lang="es-ES"/>
              <a:pPr>
                <a:defRPr/>
              </a:pPr>
              <a:t>09/11/2009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CBD8B-1824-43B4-9702-1426572D6E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B7A06-372B-496E-AD27-2BE2EE038BF5}" type="datetimeFigureOut">
              <a:rPr lang="es-ES"/>
              <a:pPr>
                <a:defRPr/>
              </a:pPr>
              <a:t>09/11/2009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6FB4F-6C2C-4923-8059-38579AC9E3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55942-22B1-46C6-B3C0-D8715F1C73DA}" type="datetimeFigureOut">
              <a:rPr lang="es-ES"/>
              <a:pPr>
                <a:defRPr/>
              </a:pPr>
              <a:t>09/11/2009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ED48-EAD9-4EF0-842D-7DA286150A8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CC60E-0329-4F0E-B53E-C161EC661068}" type="datetimeFigureOut">
              <a:rPr lang="es-ES"/>
              <a:pPr>
                <a:defRPr/>
              </a:pPr>
              <a:t>09/11/2009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CA1CA-9003-4FDF-ADEB-7F05EA2EB18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00916-A362-49E9-B764-6859E36A9488}" type="datetimeFigureOut">
              <a:rPr lang="es-ES"/>
              <a:pPr>
                <a:defRPr/>
              </a:pPr>
              <a:t>09/11/2009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5909A-EA21-4504-999B-465B0A773D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374F5-6A16-4313-A9ED-9CD77B5EB6B8}" type="datetimeFigureOut">
              <a:rPr lang="es-ES"/>
              <a:pPr>
                <a:defRPr/>
              </a:pPr>
              <a:t>09/11/2009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6B60B-AE01-4FA7-A503-FD4845A07B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C2E96-85E8-4D28-B7AF-2B976AA88DF8}" type="datetimeFigureOut">
              <a:rPr lang="es-ES"/>
              <a:pPr>
                <a:defRPr/>
              </a:pPr>
              <a:t>09/11/2009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430D2-6269-41B9-A7D9-BB0A3C975F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EFD5C-9724-4478-BCF4-955ECBFD2F87}" type="datetimeFigureOut">
              <a:rPr lang="es-ES"/>
              <a:pPr>
                <a:defRPr/>
              </a:pPr>
              <a:t>09/11/2009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BD47B-68C1-4FF1-A1C7-7054903E002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1703B-6D04-44C3-AA44-9DE1728C6D04}" type="datetimeFigureOut">
              <a:rPr lang="es-ES"/>
              <a:pPr>
                <a:defRPr/>
              </a:pPr>
              <a:t>09/11/2009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7B7AF-E5A6-4B01-884E-875A55DF5E8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101EA-BCFF-46C4-834C-ECAACC2D1E77}" type="datetimeFigureOut">
              <a:rPr lang="es-ES"/>
              <a:pPr>
                <a:defRPr/>
              </a:pPr>
              <a:t>09/11/2009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DDA59-36F7-4252-9005-0FBC9A54042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40AF2-DE79-4CFB-AAEE-AD3F7EA25A02}" type="datetimeFigureOut">
              <a:rPr lang="es-ES"/>
              <a:pPr>
                <a:defRPr/>
              </a:pPr>
              <a:t>09/11/2009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1ED0D-0663-4567-B758-725860F718E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fondo 3"/>
          <p:cNvPicPr>
            <a:picLocks noChangeAspect="1" noChangeArrowheads="1"/>
          </p:cNvPicPr>
          <p:nvPr/>
        </p:nvPicPr>
        <p:blipFill>
          <a:blip r:embed="rId14" cstate="print"/>
          <a:srcRect l="90985" t="84700" r="2377" b="5899"/>
          <a:stretch>
            <a:fillRect/>
          </a:stretch>
        </p:blipFill>
        <p:spPr bwMode="auto">
          <a:xfrm>
            <a:off x="8499475" y="685800"/>
            <a:ext cx="6445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8502650" cy="685800"/>
          </a:xfrm>
          <a:prstGeom prst="rect">
            <a:avLst/>
          </a:prstGeom>
          <a:solidFill>
            <a:srgbClr val="E5E5E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s-ES">
              <a:latin typeface="Times" pitchFamily="18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 rot="10800000" flipV="1">
            <a:off x="0" y="6643688"/>
            <a:ext cx="8305800" cy="214312"/>
          </a:xfrm>
          <a:prstGeom prst="rect">
            <a:avLst/>
          </a:prstGeom>
          <a:solidFill>
            <a:srgbClr val="807F8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s-ES">
              <a:latin typeface="Times" pitchFamily="18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8305800" y="6643688"/>
            <a:ext cx="838200" cy="214312"/>
          </a:xfrm>
          <a:prstGeom prst="rect">
            <a:avLst/>
          </a:prstGeom>
          <a:solidFill>
            <a:srgbClr val="D2D2D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s-ES">
              <a:latin typeface="Times" pitchFamily="18" charset="0"/>
            </a:endParaRPr>
          </a:p>
        </p:txBody>
      </p:sp>
      <p:pic>
        <p:nvPicPr>
          <p:cNvPr id="1030" name="Picture 2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574088" y="1416050"/>
            <a:ext cx="508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86750" y="5857875"/>
            <a:ext cx="8572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pitchFamily="18" charset="0"/>
              </a:defRPr>
            </a:lvl1pPr>
          </a:lstStyle>
          <a:p>
            <a:pPr>
              <a:defRPr/>
            </a:pPr>
            <a:fld id="{97426587-3339-4F52-A5E8-31523835AC5E}" type="datetimeFigureOut">
              <a:rPr lang="es-ES"/>
              <a:pPr>
                <a:defRPr/>
              </a:pPr>
              <a:t>09/11/2009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pitchFamily="18" charset="0"/>
              </a:defRPr>
            </a:lvl1pPr>
          </a:lstStyle>
          <a:p>
            <a:pPr>
              <a:defRPr/>
            </a:pPr>
            <a:fld id="{3F6BEB91-B2B0-4DBE-9522-FD0F3E3256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2055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86750" y="5662613"/>
            <a:ext cx="857250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3817938" y="7002463"/>
            <a:ext cx="4276725" cy="4206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FF3300"/>
              </a:buClr>
              <a:buFont typeface="Wingdings" pitchFamily="2" charset="2"/>
              <a:buNone/>
            </a:pPr>
            <a:endParaRPr lang="es-ES" sz="1200" i="1">
              <a:latin typeface="Times New Roman" pitchFamily="18" charset="0"/>
            </a:endParaRPr>
          </a:p>
        </p:txBody>
      </p:sp>
      <p:sp>
        <p:nvSpPr>
          <p:cNvPr id="3075" name="1 Título"/>
          <p:cNvSpPr>
            <a:spLocks noGrp="1"/>
          </p:cNvSpPr>
          <p:nvPr>
            <p:ph type="ctrTitle"/>
          </p:nvPr>
        </p:nvSpPr>
        <p:spPr bwMode="auto">
          <a:xfrm>
            <a:off x="114300" y="2000250"/>
            <a:ext cx="8458200" cy="2214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sz="3600" b="1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es-MX" sz="3600" b="1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es-MX" sz="3600" b="1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es-MX" sz="3600" b="1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es-MX" sz="3600" b="1" smtClean="0">
                <a:solidFill>
                  <a:srgbClr val="002060"/>
                </a:solidFill>
                <a:latin typeface="Arial Narrow" pitchFamily="34" charset="0"/>
              </a:rPr>
              <a:t>HACIA UNA POLÍTICA DE VIVIENDA SUSTENTABLE …</a:t>
            </a:r>
            <a:br>
              <a:rPr lang="es-MX" sz="3600" b="1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es-MX" sz="3600" b="1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es-MX" sz="3600" b="1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es-MX" sz="3600" b="1" smtClean="0">
                <a:solidFill>
                  <a:srgbClr val="002060"/>
                </a:solidFill>
                <a:latin typeface="Arial Narrow" pitchFamily="34" charset="0"/>
              </a:rPr>
              <a:t>Seminario Latinoamericano</a:t>
            </a:r>
            <a:br>
              <a:rPr lang="es-MX" sz="3600" b="1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es-MX" sz="3600" b="1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es-MX" sz="3600" b="1" smtClean="0">
                <a:solidFill>
                  <a:srgbClr val="002060"/>
                </a:solidFill>
                <a:latin typeface="Arial Narrow" pitchFamily="34" charset="0"/>
              </a:rPr>
            </a:br>
            <a:endParaRPr lang="es-MX" sz="3600" b="1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1571625" y="5572125"/>
            <a:ext cx="6538913" cy="714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s-MX" b="1" kern="0" dirty="0">
                <a:solidFill>
                  <a:srgbClr val="002060"/>
                </a:solidFill>
                <a:latin typeface="Arial Narrow" pitchFamily="34" charset="0"/>
                <a:ea typeface="+mj-ea"/>
                <a:cs typeface="+mj-cs"/>
              </a:rPr>
              <a:t>Noviembre </a:t>
            </a:r>
            <a:r>
              <a:rPr lang="es-MX" b="1" kern="0" dirty="0">
                <a:solidFill>
                  <a:srgbClr val="002060"/>
                </a:solidFill>
                <a:latin typeface="Arial Narrow" pitchFamily="34" charset="0"/>
                <a:ea typeface="+mj-ea"/>
                <a:cs typeface="+mj-cs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3" y="903288"/>
            <a:ext cx="8420100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-71438" y="-82550"/>
            <a:ext cx="8786813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10000"/>
              </a:spcAft>
              <a:buClr>
                <a:srgbClr val="993300"/>
              </a:buClr>
              <a:defRPr/>
            </a:pPr>
            <a:r>
              <a:rPr lang="es-MX" b="1" kern="0" dirty="0">
                <a:solidFill>
                  <a:schemeClr val="tx2"/>
                </a:solidFill>
                <a:latin typeface="Arial Narrow" pitchFamily="34" charset="0"/>
                <a:ea typeface="MS PGothic"/>
                <a:cs typeface="MS PGothic"/>
              </a:rPr>
              <a:t>Considerando una mayor complejidad para dotar a la vivienda de los servicios básicos, por ejemplo el agua…</a:t>
            </a:r>
          </a:p>
        </p:txBody>
      </p:sp>
      <p:sp>
        <p:nvSpPr>
          <p:cNvPr id="12292" name="16 CuadroTexto"/>
          <p:cNvSpPr txBox="1">
            <a:spLocks noChangeArrowheads="1"/>
          </p:cNvSpPr>
          <p:nvPr/>
        </p:nvSpPr>
        <p:spPr bwMode="auto">
          <a:xfrm>
            <a:off x="0" y="6591300"/>
            <a:ext cx="4857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 y lámina: CONAGUA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-71438" y="-82550"/>
            <a:ext cx="8786813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10000"/>
              </a:spcAft>
              <a:buClr>
                <a:srgbClr val="993300"/>
              </a:buClr>
              <a:defRPr/>
            </a:pPr>
            <a:r>
              <a:rPr lang="es-MX" b="1" kern="0" dirty="0">
                <a:solidFill>
                  <a:schemeClr val="tx2"/>
                </a:solidFill>
                <a:latin typeface="Arial Narrow" pitchFamily="34" charset="0"/>
                <a:ea typeface="MS PGothic"/>
                <a:cs typeface="MS PGothic"/>
              </a:rPr>
              <a:t>Esto sugiere que el sector se encuentra en un punto de inflexión, que implica un replanteamiento de cómo estamos haciendo las cosas…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3" y="1142984"/>
            <a:ext cx="8703511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0" y="-71438"/>
            <a:ext cx="8501063" cy="404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spcAft>
                <a:spcPct val="10000"/>
              </a:spcAft>
              <a:buClr>
                <a:srgbClr val="993300"/>
              </a:buClr>
              <a:defRPr/>
            </a:pPr>
            <a:r>
              <a:rPr lang="es-MX" b="1" kern="0" dirty="0">
                <a:solidFill>
                  <a:schemeClr val="tx2"/>
                </a:solidFill>
                <a:latin typeface="Arial Narrow" pitchFamily="34" charset="0"/>
                <a:ea typeface="MS PGothic"/>
                <a:cs typeface="MS PGothic"/>
              </a:rPr>
              <a:t>Movernos hacia una </a:t>
            </a:r>
            <a:r>
              <a:rPr lang="es-MX" b="1" i="1" kern="0" dirty="0">
                <a:solidFill>
                  <a:schemeClr val="tx2"/>
                </a:solidFill>
                <a:latin typeface="Arial Narrow" pitchFamily="34" charset="0"/>
                <a:ea typeface="MS PGothic"/>
                <a:cs typeface="MS PGothic"/>
              </a:rPr>
              <a:t>Política Pública de Vivienda Sustentable</a:t>
            </a:r>
            <a:r>
              <a:rPr lang="es-MX" b="1" kern="0" dirty="0">
                <a:solidFill>
                  <a:schemeClr val="tx2"/>
                </a:solidFill>
                <a:latin typeface="Arial Narrow" pitchFamily="34" charset="0"/>
                <a:ea typeface="MS PGothic"/>
                <a:cs typeface="MS PGothic"/>
              </a:rPr>
              <a:t>, implica considerar por lo menos tres ingredientes…</a:t>
            </a:r>
            <a:endParaRPr lang="es-ES" b="1" kern="0" dirty="0">
              <a:solidFill>
                <a:schemeClr val="tx2"/>
              </a:solidFill>
              <a:latin typeface="Arial Narrow" pitchFamily="34" charset="0"/>
              <a:ea typeface="MS PGothic"/>
              <a:cs typeface="MS PGothic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363" y="1214438"/>
            <a:ext cx="7402512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179388" y="95250"/>
            <a:ext cx="8321675" cy="404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  <a:spcBef>
                <a:spcPct val="50000"/>
              </a:spcBef>
              <a:spcAft>
                <a:spcPct val="10000"/>
              </a:spcAft>
              <a:buClr>
                <a:srgbClr val="993300"/>
              </a:buClr>
              <a:defRPr/>
            </a:pPr>
            <a:r>
              <a:rPr lang="es-MX" b="1" kern="0" dirty="0">
                <a:solidFill>
                  <a:schemeClr val="tx2"/>
                </a:solidFill>
                <a:latin typeface="Arial Narrow" pitchFamily="34" charset="0"/>
                <a:ea typeface="MS PGothic"/>
                <a:cs typeface="MS PGothic"/>
              </a:rPr>
              <a:t>Vivienda Sustentable…</a:t>
            </a:r>
            <a:endParaRPr lang="es-ES" b="1" kern="0" dirty="0">
              <a:solidFill>
                <a:schemeClr val="tx2"/>
              </a:solidFill>
              <a:latin typeface="Arial Narrow" pitchFamily="34" charset="0"/>
              <a:ea typeface="MS PGothic"/>
              <a:cs typeface="MS PGothic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0" y="642918"/>
          <a:ext cx="8572528" cy="5746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0" y="-71438"/>
            <a:ext cx="8501063" cy="785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spcAft>
                <a:spcPct val="10000"/>
              </a:spcAft>
              <a:buClr>
                <a:srgbClr val="993300"/>
              </a:buClr>
              <a:defRPr/>
            </a:pPr>
            <a:r>
              <a:rPr lang="es-MX" b="1" kern="0" dirty="0">
                <a:solidFill>
                  <a:schemeClr val="tx2"/>
                </a:solidFill>
                <a:latin typeface="Arial Narrow" pitchFamily="34" charset="0"/>
                <a:ea typeface="MS PGothic"/>
                <a:cs typeface="MS PGothic"/>
              </a:rPr>
              <a:t>El TGE es una herramienta, que nos ayudará a transitar hacia una política pública de vivienda sustentable…</a:t>
            </a:r>
            <a:endParaRPr lang="es-ES" b="1" kern="0" dirty="0">
              <a:solidFill>
                <a:schemeClr val="tx2"/>
              </a:solidFill>
              <a:latin typeface="Arial Narrow" pitchFamily="34" charset="0"/>
              <a:ea typeface="MS PGothic"/>
              <a:cs typeface="MS PGothic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696913"/>
            <a:ext cx="7929562" cy="59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3817938" y="7002463"/>
            <a:ext cx="4276725" cy="4206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FF3300"/>
              </a:buClr>
              <a:buFont typeface="Wingdings" pitchFamily="2" charset="2"/>
              <a:buNone/>
            </a:pPr>
            <a:endParaRPr lang="es-ES" sz="1200" i="1">
              <a:latin typeface="Times New Roman" pitchFamily="18" charset="0"/>
            </a:endParaRPr>
          </a:p>
        </p:txBody>
      </p:sp>
      <p:sp>
        <p:nvSpPr>
          <p:cNvPr id="17411" name="1 Título"/>
          <p:cNvSpPr>
            <a:spLocks noGrp="1"/>
          </p:cNvSpPr>
          <p:nvPr>
            <p:ph type="ctrTitle"/>
          </p:nvPr>
        </p:nvSpPr>
        <p:spPr bwMode="auto">
          <a:xfrm>
            <a:off x="257175" y="2000250"/>
            <a:ext cx="8458200" cy="2214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sz="4800" b="1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es-MX" sz="4800" b="1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es-MX" sz="4800" b="1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es-MX" sz="4800" b="1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es-MX" sz="4800" b="1" smtClean="0">
                <a:solidFill>
                  <a:srgbClr val="002060"/>
                </a:solidFill>
                <a:latin typeface="Arial Narrow" pitchFamily="34" charset="0"/>
              </a:rPr>
              <a:t>GRACIAS…</a:t>
            </a:r>
            <a:br>
              <a:rPr lang="es-MX" sz="4800" b="1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es-MX" sz="4800" b="1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es-MX" sz="4800" b="1" smtClean="0">
                <a:solidFill>
                  <a:srgbClr val="002060"/>
                </a:solidFill>
                <a:latin typeface="Arial Narrow" pitchFamily="34" charset="0"/>
              </a:rPr>
            </a:br>
            <a:endParaRPr lang="es-MX" sz="4800" b="1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1571625" y="5572125"/>
            <a:ext cx="6538913" cy="714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s-MX" b="1" kern="0" dirty="0">
                <a:solidFill>
                  <a:srgbClr val="002060"/>
                </a:solidFill>
                <a:latin typeface="Arial Narrow" pitchFamily="34" charset="0"/>
                <a:ea typeface="+mj-ea"/>
                <a:cs typeface="+mj-cs"/>
              </a:rPr>
              <a:t>Octubre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6 CuadroTexto"/>
          <p:cNvSpPr txBox="1">
            <a:spLocks noChangeArrowheads="1"/>
          </p:cNvSpPr>
          <p:nvPr/>
        </p:nvSpPr>
        <p:spPr bwMode="auto">
          <a:xfrm>
            <a:off x="0" y="6591300"/>
            <a:ext cx="4857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CONAVI</a:t>
            </a:r>
          </a:p>
        </p:txBody>
      </p:sp>
      <p:grpSp>
        <p:nvGrpSpPr>
          <p:cNvPr id="4099" name="8 Grupo"/>
          <p:cNvGrpSpPr>
            <a:grpSpLocks/>
          </p:cNvGrpSpPr>
          <p:nvPr/>
        </p:nvGrpSpPr>
        <p:grpSpPr bwMode="auto">
          <a:xfrm>
            <a:off x="214313" y="1714500"/>
            <a:ext cx="8072437" cy="4664075"/>
            <a:chOff x="214282" y="1643050"/>
            <a:chExt cx="8358246" cy="4735524"/>
          </a:xfrm>
        </p:grpSpPr>
        <p:pic>
          <p:nvPicPr>
            <p:cNvPr id="410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4504" r="3604"/>
            <a:stretch>
              <a:fillRect/>
            </a:stretch>
          </p:blipFill>
          <p:spPr bwMode="auto">
            <a:xfrm>
              <a:off x="714375" y="1643050"/>
              <a:ext cx="7557218" cy="4735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3 CuadroTexto"/>
            <p:cNvSpPr txBox="1"/>
            <p:nvPr/>
          </p:nvSpPr>
          <p:spPr>
            <a:xfrm>
              <a:off x="214282" y="1643050"/>
              <a:ext cx="493742" cy="4536784"/>
            </a:xfrm>
            <a:prstGeom prst="rect">
              <a:avLst/>
            </a:prstGeom>
            <a:noFill/>
          </p:spPr>
          <p:txBody>
            <a:bodyPr vert="wordArtVert" anchor="ctr">
              <a:spAutoFit/>
            </a:bodyPr>
            <a:lstStyle/>
            <a:p>
              <a:pPr>
                <a:defRPr/>
              </a:pPr>
              <a:r>
                <a:rPr lang="es-MX" sz="1600" dirty="0">
                  <a:solidFill>
                    <a:srgbClr val="C00000"/>
                  </a:solidFill>
                  <a:latin typeface="Calibri" pitchFamily="34" charset="0"/>
                </a:rPr>
                <a:t>FINANCIAMIENTOS</a:t>
              </a:r>
              <a:endParaRPr lang="es-ES" sz="1600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8095666" y="2106926"/>
              <a:ext cx="476862" cy="3965280"/>
            </a:xfrm>
            <a:prstGeom prst="rect">
              <a:avLst/>
            </a:prstGeom>
            <a:noFill/>
          </p:spPr>
          <p:txBody>
            <a:bodyPr vert="wordArtVert" anchor="ctr"/>
            <a:lstStyle/>
            <a:p>
              <a:pPr>
                <a:defRPr/>
              </a:pPr>
              <a:r>
                <a:rPr lang="es-MX" sz="1600" dirty="0">
                  <a:solidFill>
                    <a:srgbClr val="336699"/>
                  </a:solidFill>
                  <a:latin typeface="Calibri" pitchFamily="34" charset="0"/>
                </a:rPr>
                <a:t>INVERSIÓN</a:t>
              </a:r>
              <a:endParaRPr lang="es-ES" sz="1600" dirty="0">
                <a:solidFill>
                  <a:srgbClr val="336699"/>
                </a:solidFill>
                <a:latin typeface="Calibri" pitchFamily="34" charset="0"/>
              </a:endParaRPr>
            </a:p>
          </p:txBody>
        </p:sp>
      </p:grpSp>
      <p:sp>
        <p:nvSpPr>
          <p:cNvPr id="10" name="1 Título"/>
          <p:cNvSpPr txBox="1">
            <a:spLocks/>
          </p:cNvSpPr>
          <p:nvPr/>
        </p:nvSpPr>
        <p:spPr bwMode="auto">
          <a:xfrm>
            <a:off x="0" y="-71438"/>
            <a:ext cx="8501063" cy="404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spcAft>
                <a:spcPct val="10000"/>
              </a:spcAft>
              <a:buClr>
                <a:srgbClr val="993300"/>
              </a:buClr>
              <a:defRPr/>
            </a:pPr>
            <a:r>
              <a:rPr lang="es-MX" b="1" kern="0" dirty="0">
                <a:solidFill>
                  <a:schemeClr val="tx2"/>
                </a:solidFill>
                <a:latin typeface="Arial Narrow" pitchFamily="34" charset="0"/>
                <a:ea typeface="MS PGothic"/>
                <a:cs typeface="MS PGothic"/>
              </a:rPr>
              <a:t>El sector vivienda ha tenido una tasa de crecimiento anual promedio del 17% en los últimos 10 años…</a:t>
            </a:r>
            <a:endParaRPr lang="es-ES" b="1" kern="0" dirty="0">
              <a:solidFill>
                <a:schemeClr val="tx2"/>
              </a:solidFill>
              <a:latin typeface="Arial Narrow" pitchFamily="34" charset="0"/>
              <a:ea typeface="MS PGothic"/>
              <a:cs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1 Título"/>
          <p:cNvSpPr txBox="1">
            <a:spLocks/>
          </p:cNvSpPr>
          <p:nvPr/>
        </p:nvSpPr>
        <p:spPr bwMode="auto">
          <a:xfrm>
            <a:off x="0" y="714375"/>
            <a:ext cx="8286750" cy="500063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spcAft>
                <a:spcPct val="10000"/>
              </a:spcAft>
              <a:buClr>
                <a:srgbClr val="993300"/>
              </a:buClr>
              <a:defRPr/>
            </a:pPr>
            <a:endParaRPr lang="en-US" sz="2000" b="1" kern="0" dirty="0">
              <a:solidFill>
                <a:schemeClr val="tx2"/>
              </a:solidFill>
              <a:latin typeface="Arial Narrow" pitchFamily="34" charset="0"/>
              <a:ea typeface="ＭＳ Ｐゴシック" charset="-128"/>
              <a:cs typeface="+mj-cs"/>
            </a:endParaRPr>
          </a:p>
        </p:txBody>
      </p:sp>
      <p:sp>
        <p:nvSpPr>
          <p:cNvPr id="5123" name="2 Marcador de contenido"/>
          <p:cNvSpPr txBox="1">
            <a:spLocks/>
          </p:cNvSpPr>
          <p:nvPr/>
        </p:nvSpPr>
        <p:spPr bwMode="auto">
          <a:xfrm>
            <a:off x="0" y="714375"/>
            <a:ext cx="83581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588" indent="-1588" algn="just" eaLnBrk="0" hangingPunct="0">
              <a:spcBef>
                <a:spcPct val="20000"/>
              </a:spcBef>
            </a:pPr>
            <a:r>
              <a:rPr lang="es-MX" sz="2000">
                <a:solidFill>
                  <a:srgbClr val="000086"/>
                </a:solidFill>
                <a:latin typeface="Arial Narrow" pitchFamily="34" charset="0"/>
                <a:ea typeface="MS PGothic"/>
                <a:cs typeface="MS PGothic"/>
              </a:rPr>
              <a:t>De acuerdo a las proyecciones del Conapo, la población mexicana en el 2030 demandará </a:t>
            </a:r>
            <a:r>
              <a:rPr lang="es-MX" sz="2000" b="1" u="sng">
                <a:solidFill>
                  <a:srgbClr val="000086"/>
                </a:solidFill>
                <a:latin typeface="Arial Narrow" pitchFamily="34" charset="0"/>
                <a:ea typeface="MS PGothic"/>
                <a:cs typeface="MS PGothic"/>
              </a:rPr>
              <a:t>11.3 millones de viviendas adicionales </a:t>
            </a:r>
            <a:r>
              <a:rPr lang="es-MX" sz="2000">
                <a:solidFill>
                  <a:srgbClr val="000086"/>
                </a:solidFill>
                <a:latin typeface="Arial Narrow" pitchFamily="34" charset="0"/>
                <a:ea typeface="MS PGothic"/>
                <a:cs typeface="MS PGothic"/>
              </a:rPr>
              <a:t>al parque habitacional actual.</a:t>
            </a:r>
            <a:endParaRPr lang="es-MX">
              <a:solidFill>
                <a:srgbClr val="000086"/>
              </a:solidFill>
              <a:latin typeface="Arial Narrow" pitchFamily="34" charset="0"/>
              <a:ea typeface="MS PGothic"/>
              <a:cs typeface="MS PGothic"/>
            </a:endParaRPr>
          </a:p>
        </p:txBody>
      </p:sp>
      <p:sp>
        <p:nvSpPr>
          <p:cNvPr id="5124" name="16 CuadroTexto"/>
          <p:cNvSpPr txBox="1">
            <a:spLocks noChangeArrowheads="1"/>
          </p:cNvSpPr>
          <p:nvPr/>
        </p:nvSpPr>
        <p:spPr bwMode="auto">
          <a:xfrm>
            <a:off x="0" y="6591300"/>
            <a:ext cx="4857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CONAPO</a:t>
            </a:r>
          </a:p>
        </p:txBody>
      </p:sp>
      <p:sp>
        <p:nvSpPr>
          <p:cNvPr id="17" name="1 Título"/>
          <p:cNvSpPr txBox="1">
            <a:spLocks/>
          </p:cNvSpPr>
          <p:nvPr/>
        </p:nvSpPr>
        <p:spPr bwMode="auto">
          <a:xfrm>
            <a:off x="0" y="-71438"/>
            <a:ext cx="8501063" cy="404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spcAft>
                <a:spcPct val="10000"/>
              </a:spcAft>
              <a:buClr>
                <a:srgbClr val="993300"/>
              </a:buClr>
              <a:defRPr/>
            </a:pPr>
            <a:r>
              <a:rPr lang="es-MX" b="1" kern="0" dirty="0">
                <a:solidFill>
                  <a:schemeClr val="tx2"/>
                </a:solidFill>
                <a:latin typeface="Arial Narrow" pitchFamily="34" charset="0"/>
                <a:ea typeface="MS PGothic"/>
                <a:cs typeface="MS PGothic"/>
              </a:rPr>
              <a:t>La dinámica demográfica y el rezago habitacional, garantizan una demanda de vivienda masiva en los próximos años…</a:t>
            </a:r>
            <a:endParaRPr lang="es-ES" b="1" kern="0" dirty="0">
              <a:solidFill>
                <a:schemeClr val="tx2"/>
              </a:solidFill>
              <a:latin typeface="Arial Narrow" pitchFamily="34" charset="0"/>
              <a:ea typeface="MS PGothic"/>
              <a:cs typeface="MS PGothic"/>
            </a:endParaRPr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1630363"/>
            <a:ext cx="5072062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17 CuadroTexto"/>
          <p:cNvSpPr txBox="1">
            <a:spLocks noChangeArrowheads="1"/>
          </p:cNvSpPr>
          <p:nvPr/>
        </p:nvSpPr>
        <p:spPr bwMode="auto">
          <a:xfrm>
            <a:off x="6143625" y="1785938"/>
            <a:ext cx="16430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600">
                <a:latin typeface="Arial Narrow" pitchFamily="34" charset="0"/>
              </a:rPr>
              <a:t>Cifras en millones</a:t>
            </a:r>
            <a:endParaRPr lang="es-ES" sz="160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6" name="24 Conector recto de flecha"/>
          <p:cNvCxnSpPr>
            <a:cxnSpLocks noChangeShapeType="1"/>
            <a:stCxn id="6156" idx="2"/>
          </p:cNvCxnSpPr>
          <p:nvPr/>
        </p:nvCxnSpPr>
        <p:spPr bwMode="auto">
          <a:xfrm rot="16200000" flipH="1">
            <a:off x="5282407" y="3602831"/>
            <a:ext cx="3835400" cy="10318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147" name="17 Conector recto de flecha"/>
          <p:cNvCxnSpPr>
            <a:cxnSpLocks noChangeShapeType="1"/>
          </p:cNvCxnSpPr>
          <p:nvPr/>
        </p:nvCxnSpPr>
        <p:spPr bwMode="auto">
          <a:xfrm rot="16200000" flipH="1">
            <a:off x="-631031" y="3607594"/>
            <a:ext cx="3741738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3" name="12 Triángulo isósceles"/>
          <p:cNvSpPr/>
          <p:nvPr/>
        </p:nvSpPr>
        <p:spPr bwMode="auto">
          <a:xfrm>
            <a:off x="2143125" y="1143000"/>
            <a:ext cx="4500563" cy="4643438"/>
          </a:xfrm>
          <a:prstGeom prst="triangle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s-MX" dirty="0">
              <a:latin typeface="Times" pitchFamily="18" charset="0"/>
            </a:endParaRPr>
          </a:p>
        </p:txBody>
      </p:sp>
      <p:sp>
        <p:nvSpPr>
          <p:cNvPr id="6149" name="28 CuadroTexto"/>
          <p:cNvSpPr txBox="1">
            <a:spLocks noChangeArrowheads="1"/>
          </p:cNvSpPr>
          <p:nvPr/>
        </p:nvSpPr>
        <p:spPr bwMode="auto">
          <a:xfrm>
            <a:off x="3214688" y="4786313"/>
            <a:ext cx="2581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1400" b="1">
                <a:latin typeface="Arial Black" pitchFamily="34" charset="0"/>
              </a:rPr>
              <a:t>POBREZA PATRIMONIAL</a:t>
            </a:r>
          </a:p>
          <a:p>
            <a:pPr algn="ctr"/>
            <a:r>
              <a:rPr lang="es-MX" sz="1400" b="1">
                <a:latin typeface="Arial Black" pitchFamily="34" charset="0"/>
              </a:rPr>
              <a:t>47%</a:t>
            </a:r>
          </a:p>
        </p:txBody>
      </p:sp>
      <p:sp>
        <p:nvSpPr>
          <p:cNvPr id="6150" name="29 CuadroTexto"/>
          <p:cNvSpPr txBox="1">
            <a:spLocks noChangeArrowheads="1"/>
          </p:cNvSpPr>
          <p:nvPr/>
        </p:nvSpPr>
        <p:spPr bwMode="auto">
          <a:xfrm>
            <a:off x="3805238" y="3429000"/>
            <a:ext cx="1298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400" b="1">
                <a:latin typeface="Arial Black" pitchFamily="34" charset="0"/>
              </a:rPr>
              <a:t>ZONA GRIS</a:t>
            </a:r>
          </a:p>
        </p:txBody>
      </p:sp>
      <p:sp>
        <p:nvSpPr>
          <p:cNvPr id="6151" name="30 CuadroTexto"/>
          <p:cNvSpPr txBox="1">
            <a:spLocks noChangeArrowheads="1"/>
          </p:cNvSpPr>
          <p:nvPr/>
        </p:nvSpPr>
        <p:spPr bwMode="auto">
          <a:xfrm>
            <a:off x="214313" y="785813"/>
            <a:ext cx="1725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400" b="1" u="sng">
                <a:latin typeface="Arial Narrow" pitchFamily="34" charset="0"/>
              </a:rPr>
              <a:t>Solución Habitacional</a:t>
            </a:r>
          </a:p>
        </p:txBody>
      </p:sp>
      <p:sp>
        <p:nvSpPr>
          <p:cNvPr id="6152" name="31 CuadroTexto"/>
          <p:cNvSpPr txBox="1">
            <a:spLocks noChangeArrowheads="1"/>
          </p:cNvSpPr>
          <p:nvPr/>
        </p:nvSpPr>
        <p:spPr bwMode="auto">
          <a:xfrm>
            <a:off x="6500813" y="785813"/>
            <a:ext cx="1266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400" b="1" u="sng">
                <a:latin typeface="Arial Narrow" pitchFamily="34" charset="0"/>
              </a:rPr>
              <a:t>Financiamiento</a:t>
            </a:r>
          </a:p>
        </p:txBody>
      </p:sp>
      <p:sp>
        <p:nvSpPr>
          <p:cNvPr id="6153" name="13 CuadroTexto"/>
          <p:cNvSpPr txBox="1">
            <a:spLocks noChangeArrowheads="1"/>
          </p:cNvSpPr>
          <p:nvPr/>
        </p:nvSpPr>
        <p:spPr bwMode="auto">
          <a:xfrm>
            <a:off x="636588" y="1428750"/>
            <a:ext cx="10271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400" b="1">
                <a:solidFill>
                  <a:srgbClr val="002060"/>
                </a:solidFill>
                <a:latin typeface="Arial Narrow" pitchFamily="34" charset="0"/>
              </a:rPr>
              <a:t>Adquisición</a:t>
            </a:r>
          </a:p>
        </p:txBody>
      </p:sp>
      <p:sp>
        <p:nvSpPr>
          <p:cNvPr id="6154" name="14 CuadroTexto"/>
          <p:cNvSpPr txBox="1">
            <a:spLocks noChangeArrowheads="1"/>
          </p:cNvSpPr>
          <p:nvPr/>
        </p:nvSpPr>
        <p:spPr bwMode="auto">
          <a:xfrm>
            <a:off x="566738" y="4478338"/>
            <a:ext cx="1144587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400" b="1">
                <a:solidFill>
                  <a:srgbClr val="002060"/>
                </a:solidFill>
                <a:latin typeface="Arial Narrow" pitchFamily="34" charset="0"/>
              </a:rPr>
              <a:t>Mejoramiento</a:t>
            </a:r>
          </a:p>
        </p:txBody>
      </p:sp>
      <p:sp>
        <p:nvSpPr>
          <p:cNvPr id="6155" name="15 CuadroTexto"/>
          <p:cNvSpPr txBox="1">
            <a:spLocks noChangeArrowheads="1"/>
          </p:cNvSpPr>
          <p:nvPr/>
        </p:nvSpPr>
        <p:spPr bwMode="auto">
          <a:xfrm>
            <a:off x="384175" y="5478463"/>
            <a:ext cx="1444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400" b="1">
                <a:solidFill>
                  <a:srgbClr val="002060"/>
                </a:solidFill>
                <a:latin typeface="Arial Narrow" pitchFamily="34" charset="0"/>
              </a:rPr>
              <a:t>Autoconstrucción</a:t>
            </a:r>
          </a:p>
        </p:txBody>
      </p:sp>
      <p:sp>
        <p:nvSpPr>
          <p:cNvPr id="6156" name="19 CuadroTexto"/>
          <p:cNvSpPr txBox="1">
            <a:spLocks noChangeArrowheads="1"/>
          </p:cNvSpPr>
          <p:nvPr/>
        </p:nvSpPr>
        <p:spPr bwMode="auto">
          <a:xfrm>
            <a:off x="6486525" y="1428750"/>
            <a:ext cx="13223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400" b="1">
                <a:solidFill>
                  <a:srgbClr val="002060"/>
                </a:solidFill>
                <a:latin typeface="Arial Narrow" pitchFamily="34" charset="0"/>
              </a:rPr>
              <a:t>Bancos/Sofoles</a:t>
            </a:r>
          </a:p>
        </p:txBody>
      </p:sp>
      <p:sp>
        <p:nvSpPr>
          <p:cNvPr id="6157" name="20 CuadroTexto"/>
          <p:cNvSpPr txBox="1">
            <a:spLocks noChangeArrowheads="1"/>
          </p:cNvSpPr>
          <p:nvPr/>
        </p:nvSpPr>
        <p:spPr bwMode="auto">
          <a:xfrm>
            <a:off x="6781800" y="4714875"/>
            <a:ext cx="804863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400" b="1">
                <a:solidFill>
                  <a:srgbClr val="002060"/>
                </a:solidFill>
                <a:latin typeface="Arial Narrow" pitchFamily="34" charset="0"/>
              </a:rPr>
              <a:t>Red PSV</a:t>
            </a:r>
          </a:p>
          <a:p>
            <a:r>
              <a:rPr lang="es-MX" sz="1400" b="1">
                <a:solidFill>
                  <a:srgbClr val="002060"/>
                </a:solidFill>
                <a:latin typeface="Arial Narrow" pitchFamily="34" charset="0"/>
              </a:rPr>
              <a:t>Fonahpo</a:t>
            </a:r>
          </a:p>
        </p:txBody>
      </p:sp>
      <p:sp>
        <p:nvSpPr>
          <p:cNvPr id="6158" name="21 CuadroTexto"/>
          <p:cNvSpPr txBox="1">
            <a:spLocks noChangeArrowheads="1"/>
          </p:cNvSpPr>
          <p:nvPr/>
        </p:nvSpPr>
        <p:spPr bwMode="auto">
          <a:xfrm>
            <a:off x="6892925" y="4049713"/>
            <a:ext cx="6191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400" b="1">
                <a:solidFill>
                  <a:srgbClr val="002060"/>
                </a:solidFill>
                <a:latin typeface="Arial Narrow" pitchFamily="34" charset="0"/>
              </a:rPr>
              <a:t>INVI´S</a:t>
            </a:r>
          </a:p>
        </p:txBody>
      </p:sp>
      <p:sp>
        <p:nvSpPr>
          <p:cNvPr id="6159" name="22 CuadroTexto"/>
          <p:cNvSpPr txBox="1">
            <a:spLocks noChangeArrowheads="1"/>
          </p:cNvSpPr>
          <p:nvPr/>
        </p:nvSpPr>
        <p:spPr bwMode="auto">
          <a:xfrm>
            <a:off x="6143625" y="2192338"/>
            <a:ext cx="1857375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400" b="1">
                <a:solidFill>
                  <a:srgbClr val="002060"/>
                </a:solidFill>
                <a:latin typeface="Arial Narrow" pitchFamily="34" charset="0"/>
              </a:rPr>
              <a:t>Infonavit/Fovissste/SHF</a:t>
            </a:r>
          </a:p>
          <a:p>
            <a:r>
              <a:rPr lang="es-MX" sz="1400" b="1">
                <a:solidFill>
                  <a:srgbClr val="002060"/>
                </a:solidFill>
                <a:latin typeface="Arial Narrow" pitchFamily="34" charset="0"/>
              </a:rPr>
              <a:t>Bancos/Sofoles</a:t>
            </a:r>
          </a:p>
        </p:txBody>
      </p:sp>
      <p:sp>
        <p:nvSpPr>
          <p:cNvPr id="6160" name="25 CuadroTexto"/>
          <p:cNvSpPr txBox="1">
            <a:spLocks noChangeArrowheads="1"/>
          </p:cNvSpPr>
          <p:nvPr/>
        </p:nvSpPr>
        <p:spPr bwMode="auto">
          <a:xfrm>
            <a:off x="7062788" y="5478463"/>
            <a:ext cx="3635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400" b="1">
                <a:solidFill>
                  <a:srgbClr val="FF0000"/>
                </a:solidFill>
                <a:latin typeface="Arial Narrow" pitchFamily="34" charset="0"/>
              </a:rPr>
              <a:t>¿?</a:t>
            </a:r>
          </a:p>
        </p:txBody>
      </p:sp>
      <p:cxnSp>
        <p:nvCxnSpPr>
          <p:cNvPr id="6161" name="29 Conector recto"/>
          <p:cNvCxnSpPr>
            <a:cxnSpLocks noChangeShapeType="1"/>
          </p:cNvCxnSpPr>
          <p:nvPr/>
        </p:nvCxnSpPr>
        <p:spPr bwMode="auto">
          <a:xfrm>
            <a:off x="3000375" y="4071938"/>
            <a:ext cx="2786063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62" name="33 Conector recto"/>
          <p:cNvCxnSpPr>
            <a:cxnSpLocks noChangeShapeType="1"/>
          </p:cNvCxnSpPr>
          <p:nvPr/>
        </p:nvCxnSpPr>
        <p:spPr bwMode="auto">
          <a:xfrm>
            <a:off x="3429000" y="3143250"/>
            <a:ext cx="1928813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63" name="35 Conector recto"/>
          <p:cNvCxnSpPr>
            <a:cxnSpLocks noChangeShapeType="1"/>
          </p:cNvCxnSpPr>
          <p:nvPr/>
        </p:nvCxnSpPr>
        <p:spPr bwMode="auto">
          <a:xfrm>
            <a:off x="3929063" y="2071688"/>
            <a:ext cx="928687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8" name="1 Título"/>
          <p:cNvSpPr txBox="1">
            <a:spLocks/>
          </p:cNvSpPr>
          <p:nvPr/>
        </p:nvSpPr>
        <p:spPr bwMode="auto">
          <a:xfrm>
            <a:off x="0" y="-71438"/>
            <a:ext cx="8501063" cy="404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spcAft>
                <a:spcPct val="10000"/>
              </a:spcAft>
              <a:buClr>
                <a:srgbClr val="993300"/>
              </a:buClr>
              <a:defRPr/>
            </a:pPr>
            <a:r>
              <a:rPr lang="es-MX" b="1" kern="0" dirty="0">
                <a:solidFill>
                  <a:schemeClr val="tx2"/>
                </a:solidFill>
                <a:latin typeface="Arial Narrow" pitchFamily="34" charset="0"/>
                <a:ea typeface="MS PGothic"/>
                <a:cs typeface="MS PGothic"/>
              </a:rPr>
              <a:t>Pero se deberá garantizar una política de vivienda más incluyente, que efectivamente atienda a los distintos sectores de la población…</a:t>
            </a:r>
            <a:endParaRPr lang="es-ES" b="1" kern="0" dirty="0">
              <a:solidFill>
                <a:schemeClr val="tx2"/>
              </a:solidFill>
              <a:latin typeface="Arial Narrow" pitchFamily="34" charset="0"/>
              <a:ea typeface="MS PGothic"/>
              <a:cs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70" name="24 Conector recto de flecha"/>
          <p:cNvCxnSpPr>
            <a:cxnSpLocks noChangeShapeType="1"/>
            <a:stCxn id="7180" idx="2"/>
          </p:cNvCxnSpPr>
          <p:nvPr/>
        </p:nvCxnSpPr>
        <p:spPr bwMode="auto">
          <a:xfrm rot="16200000" flipH="1">
            <a:off x="5282407" y="3602831"/>
            <a:ext cx="3835400" cy="10318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171" name="17 Conector recto de flecha"/>
          <p:cNvCxnSpPr>
            <a:cxnSpLocks noChangeShapeType="1"/>
          </p:cNvCxnSpPr>
          <p:nvPr/>
        </p:nvCxnSpPr>
        <p:spPr bwMode="auto">
          <a:xfrm rot="16200000" flipH="1">
            <a:off x="-631031" y="3607594"/>
            <a:ext cx="3741738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3" name="12 Triángulo isósceles"/>
          <p:cNvSpPr/>
          <p:nvPr/>
        </p:nvSpPr>
        <p:spPr bwMode="auto">
          <a:xfrm>
            <a:off x="2143125" y="1143000"/>
            <a:ext cx="4500563" cy="4643438"/>
          </a:xfrm>
          <a:prstGeom prst="triangle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s-MX" dirty="0">
              <a:latin typeface="Times" pitchFamily="18" charset="0"/>
            </a:endParaRPr>
          </a:p>
        </p:txBody>
      </p:sp>
      <p:sp>
        <p:nvSpPr>
          <p:cNvPr id="7173" name="28 CuadroTexto"/>
          <p:cNvSpPr txBox="1">
            <a:spLocks noChangeArrowheads="1"/>
          </p:cNvSpPr>
          <p:nvPr/>
        </p:nvSpPr>
        <p:spPr bwMode="auto">
          <a:xfrm>
            <a:off x="3214688" y="4786313"/>
            <a:ext cx="2581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1400" b="1">
                <a:latin typeface="Arial Black" pitchFamily="34" charset="0"/>
              </a:rPr>
              <a:t>POBREZA PATRIMONIAL</a:t>
            </a:r>
          </a:p>
          <a:p>
            <a:pPr algn="ctr"/>
            <a:r>
              <a:rPr lang="es-MX" sz="1400" b="1">
                <a:latin typeface="Arial Black" pitchFamily="34" charset="0"/>
              </a:rPr>
              <a:t>47%</a:t>
            </a:r>
          </a:p>
        </p:txBody>
      </p:sp>
      <p:sp>
        <p:nvSpPr>
          <p:cNvPr id="7174" name="29 CuadroTexto"/>
          <p:cNvSpPr txBox="1">
            <a:spLocks noChangeArrowheads="1"/>
          </p:cNvSpPr>
          <p:nvPr/>
        </p:nvSpPr>
        <p:spPr bwMode="auto">
          <a:xfrm>
            <a:off x="3805238" y="3429000"/>
            <a:ext cx="1298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400" b="1">
                <a:latin typeface="Arial Black" pitchFamily="34" charset="0"/>
              </a:rPr>
              <a:t>ZONA GRIS</a:t>
            </a:r>
          </a:p>
        </p:txBody>
      </p:sp>
      <p:sp>
        <p:nvSpPr>
          <p:cNvPr id="7175" name="30 CuadroTexto"/>
          <p:cNvSpPr txBox="1">
            <a:spLocks noChangeArrowheads="1"/>
          </p:cNvSpPr>
          <p:nvPr/>
        </p:nvSpPr>
        <p:spPr bwMode="auto">
          <a:xfrm>
            <a:off x="214313" y="785813"/>
            <a:ext cx="1725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400" b="1" u="sng">
                <a:latin typeface="Arial Narrow" pitchFamily="34" charset="0"/>
              </a:rPr>
              <a:t>Solución Habitacional</a:t>
            </a:r>
          </a:p>
        </p:txBody>
      </p:sp>
      <p:sp>
        <p:nvSpPr>
          <p:cNvPr id="7176" name="31 CuadroTexto"/>
          <p:cNvSpPr txBox="1">
            <a:spLocks noChangeArrowheads="1"/>
          </p:cNvSpPr>
          <p:nvPr/>
        </p:nvSpPr>
        <p:spPr bwMode="auto">
          <a:xfrm>
            <a:off x="6500813" y="785813"/>
            <a:ext cx="1266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400" b="1" u="sng">
                <a:latin typeface="Arial Narrow" pitchFamily="34" charset="0"/>
              </a:rPr>
              <a:t>Financiamiento</a:t>
            </a:r>
          </a:p>
        </p:txBody>
      </p:sp>
      <p:sp>
        <p:nvSpPr>
          <p:cNvPr id="7177" name="13 CuadroTexto"/>
          <p:cNvSpPr txBox="1">
            <a:spLocks noChangeArrowheads="1"/>
          </p:cNvSpPr>
          <p:nvPr/>
        </p:nvSpPr>
        <p:spPr bwMode="auto">
          <a:xfrm>
            <a:off x="636588" y="1428750"/>
            <a:ext cx="10271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400" b="1">
                <a:solidFill>
                  <a:srgbClr val="002060"/>
                </a:solidFill>
                <a:latin typeface="Arial Narrow" pitchFamily="34" charset="0"/>
              </a:rPr>
              <a:t>Adquisición</a:t>
            </a:r>
          </a:p>
        </p:txBody>
      </p:sp>
      <p:sp>
        <p:nvSpPr>
          <p:cNvPr id="7178" name="14 CuadroTexto"/>
          <p:cNvSpPr txBox="1">
            <a:spLocks noChangeArrowheads="1"/>
          </p:cNvSpPr>
          <p:nvPr/>
        </p:nvSpPr>
        <p:spPr bwMode="auto">
          <a:xfrm>
            <a:off x="566738" y="4478338"/>
            <a:ext cx="1144587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400" b="1">
                <a:solidFill>
                  <a:srgbClr val="002060"/>
                </a:solidFill>
                <a:latin typeface="Arial Narrow" pitchFamily="34" charset="0"/>
              </a:rPr>
              <a:t>Mejoramiento</a:t>
            </a:r>
          </a:p>
        </p:txBody>
      </p:sp>
      <p:sp>
        <p:nvSpPr>
          <p:cNvPr id="7179" name="15 CuadroTexto"/>
          <p:cNvSpPr txBox="1">
            <a:spLocks noChangeArrowheads="1"/>
          </p:cNvSpPr>
          <p:nvPr/>
        </p:nvSpPr>
        <p:spPr bwMode="auto">
          <a:xfrm>
            <a:off x="384175" y="5478463"/>
            <a:ext cx="1444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400" b="1">
                <a:solidFill>
                  <a:srgbClr val="002060"/>
                </a:solidFill>
                <a:latin typeface="Arial Narrow" pitchFamily="34" charset="0"/>
              </a:rPr>
              <a:t>Autoconstrucción</a:t>
            </a:r>
          </a:p>
        </p:txBody>
      </p:sp>
      <p:sp>
        <p:nvSpPr>
          <p:cNvPr id="7180" name="19 CuadroTexto"/>
          <p:cNvSpPr txBox="1">
            <a:spLocks noChangeArrowheads="1"/>
          </p:cNvSpPr>
          <p:nvPr/>
        </p:nvSpPr>
        <p:spPr bwMode="auto">
          <a:xfrm>
            <a:off x="6486525" y="1428750"/>
            <a:ext cx="13223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400" b="1">
                <a:solidFill>
                  <a:srgbClr val="002060"/>
                </a:solidFill>
                <a:latin typeface="Arial Narrow" pitchFamily="34" charset="0"/>
              </a:rPr>
              <a:t>Bancos/Sofoles</a:t>
            </a:r>
          </a:p>
        </p:txBody>
      </p:sp>
      <p:sp>
        <p:nvSpPr>
          <p:cNvPr id="7181" name="20 CuadroTexto"/>
          <p:cNvSpPr txBox="1">
            <a:spLocks noChangeArrowheads="1"/>
          </p:cNvSpPr>
          <p:nvPr/>
        </p:nvSpPr>
        <p:spPr bwMode="auto">
          <a:xfrm>
            <a:off x="6781800" y="4714875"/>
            <a:ext cx="804863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400" b="1">
                <a:solidFill>
                  <a:srgbClr val="002060"/>
                </a:solidFill>
                <a:latin typeface="Arial Narrow" pitchFamily="34" charset="0"/>
              </a:rPr>
              <a:t>Red PSV</a:t>
            </a:r>
          </a:p>
          <a:p>
            <a:r>
              <a:rPr lang="es-MX" sz="1400" b="1">
                <a:solidFill>
                  <a:srgbClr val="002060"/>
                </a:solidFill>
                <a:latin typeface="Arial Narrow" pitchFamily="34" charset="0"/>
              </a:rPr>
              <a:t>Fonahpo</a:t>
            </a:r>
          </a:p>
        </p:txBody>
      </p:sp>
      <p:sp>
        <p:nvSpPr>
          <p:cNvPr id="7182" name="21 CuadroTexto"/>
          <p:cNvSpPr txBox="1">
            <a:spLocks noChangeArrowheads="1"/>
          </p:cNvSpPr>
          <p:nvPr/>
        </p:nvSpPr>
        <p:spPr bwMode="auto">
          <a:xfrm>
            <a:off x="6892925" y="4049713"/>
            <a:ext cx="6191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400" b="1">
                <a:solidFill>
                  <a:srgbClr val="002060"/>
                </a:solidFill>
                <a:latin typeface="Arial Narrow" pitchFamily="34" charset="0"/>
              </a:rPr>
              <a:t>INVI´S</a:t>
            </a:r>
          </a:p>
        </p:txBody>
      </p:sp>
      <p:sp>
        <p:nvSpPr>
          <p:cNvPr id="7183" name="22 CuadroTexto"/>
          <p:cNvSpPr txBox="1">
            <a:spLocks noChangeArrowheads="1"/>
          </p:cNvSpPr>
          <p:nvPr/>
        </p:nvSpPr>
        <p:spPr bwMode="auto">
          <a:xfrm>
            <a:off x="6143625" y="2192338"/>
            <a:ext cx="1857375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400" b="1">
                <a:solidFill>
                  <a:srgbClr val="002060"/>
                </a:solidFill>
                <a:latin typeface="Arial Narrow" pitchFamily="34" charset="0"/>
              </a:rPr>
              <a:t>Infonavit/Fovissste/SHF</a:t>
            </a:r>
          </a:p>
          <a:p>
            <a:r>
              <a:rPr lang="es-MX" sz="1400" b="1">
                <a:solidFill>
                  <a:srgbClr val="002060"/>
                </a:solidFill>
                <a:latin typeface="Arial Narrow" pitchFamily="34" charset="0"/>
              </a:rPr>
              <a:t>Bancos/Sofoles</a:t>
            </a:r>
          </a:p>
        </p:txBody>
      </p:sp>
      <p:sp>
        <p:nvSpPr>
          <p:cNvPr id="7184" name="25 CuadroTexto"/>
          <p:cNvSpPr txBox="1">
            <a:spLocks noChangeArrowheads="1"/>
          </p:cNvSpPr>
          <p:nvPr/>
        </p:nvSpPr>
        <p:spPr bwMode="auto">
          <a:xfrm>
            <a:off x="7062788" y="5478463"/>
            <a:ext cx="3635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400" b="1">
                <a:solidFill>
                  <a:srgbClr val="FF0000"/>
                </a:solidFill>
                <a:latin typeface="Arial Narrow" pitchFamily="34" charset="0"/>
              </a:rPr>
              <a:t>¿?</a:t>
            </a:r>
          </a:p>
        </p:txBody>
      </p:sp>
      <p:cxnSp>
        <p:nvCxnSpPr>
          <p:cNvPr id="7185" name="29 Conector recto"/>
          <p:cNvCxnSpPr>
            <a:cxnSpLocks noChangeShapeType="1"/>
          </p:cNvCxnSpPr>
          <p:nvPr/>
        </p:nvCxnSpPr>
        <p:spPr bwMode="auto">
          <a:xfrm>
            <a:off x="3000375" y="4071938"/>
            <a:ext cx="2786063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86" name="33 Conector recto"/>
          <p:cNvCxnSpPr>
            <a:cxnSpLocks noChangeShapeType="1"/>
          </p:cNvCxnSpPr>
          <p:nvPr/>
        </p:nvCxnSpPr>
        <p:spPr bwMode="auto">
          <a:xfrm>
            <a:off x="3429000" y="3143250"/>
            <a:ext cx="1928813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87" name="35 Conector recto"/>
          <p:cNvCxnSpPr>
            <a:cxnSpLocks noChangeShapeType="1"/>
          </p:cNvCxnSpPr>
          <p:nvPr/>
        </p:nvCxnSpPr>
        <p:spPr bwMode="auto">
          <a:xfrm>
            <a:off x="3929063" y="2071688"/>
            <a:ext cx="928687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188" name="37 Elipse"/>
          <p:cNvSpPr>
            <a:spLocks noChangeArrowheads="1"/>
          </p:cNvSpPr>
          <p:nvPr/>
        </p:nvSpPr>
        <p:spPr bwMode="auto">
          <a:xfrm>
            <a:off x="3286125" y="2643188"/>
            <a:ext cx="2214563" cy="64293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eaLnBrk="0" hangingPunct="0"/>
            <a:r>
              <a:rPr lang="es-MX" sz="1800" b="1">
                <a:solidFill>
                  <a:schemeClr val="bg1"/>
                </a:solidFill>
                <a:latin typeface="Arial Narrow" pitchFamily="34" charset="0"/>
              </a:rPr>
              <a:t>CONAVI</a:t>
            </a:r>
          </a:p>
        </p:txBody>
      </p:sp>
      <p:sp>
        <p:nvSpPr>
          <p:cNvPr id="7189" name="38 Elipse"/>
          <p:cNvSpPr>
            <a:spLocks noChangeArrowheads="1"/>
          </p:cNvSpPr>
          <p:nvPr/>
        </p:nvSpPr>
        <p:spPr bwMode="auto">
          <a:xfrm>
            <a:off x="2857500" y="4000500"/>
            <a:ext cx="3000375" cy="214313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eaLnBrk="0" hangingPunct="0"/>
            <a:r>
              <a:rPr lang="es-MX" sz="1200" b="1">
                <a:solidFill>
                  <a:schemeClr val="bg1"/>
                </a:solidFill>
                <a:latin typeface="Arial Narrow" pitchFamily="34" charset="0"/>
              </a:rPr>
              <a:t>CONAVI</a:t>
            </a:r>
          </a:p>
        </p:txBody>
      </p:sp>
      <p:sp>
        <p:nvSpPr>
          <p:cNvPr id="7190" name="26 Flecha curvada hacia la izquierda"/>
          <p:cNvSpPr>
            <a:spLocks noChangeArrowheads="1"/>
          </p:cNvSpPr>
          <p:nvPr/>
        </p:nvSpPr>
        <p:spPr bwMode="auto">
          <a:xfrm>
            <a:off x="5643563" y="3143250"/>
            <a:ext cx="571500" cy="2143125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MX">
              <a:latin typeface="Arial Narrow" pitchFamily="34" charset="0"/>
            </a:endParaRPr>
          </a:p>
        </p:txBody>
      </p:sp>
      <p:sp>
        <p:nvSpPr>
          <p:cNvPr id="7191" name="27 Flecha curvada hacia la izquierda"/>
          <p:cNvSpPr>
            <a:spLocks noChangeArrowheads="1"/>
          </p:cNvSpPr>
          <p:nvPr/>
        </p:nvSpPr>
        <p:spPr bwMode="auto">
          <a:xfrm rot="10800000" flipV="1">
            <a:off x="2571750" y="3143250"/>
            <a:ext cx="571500" cy="2143125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MX"/>
          </a:p>
        </p:txBody>
      </p:sp>
      <p:sp>
        <p:nvSpPr>
          <p:cNvPr id="28" name="1 Título"/>
          <p:cNvSpPr txBox="1">
            <a:spLocks/>
          </p:cNvSpPr>
          <p:nvPr/>
        </p:nvSpPr>
        <p:spPr bwMode="auto">
          <a:xfrm>
            <a:off x="0" y="-71438"/>
            <a:ext cx="8501063" cy="404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spcAft>
                <a:spcPct val="10000"/>
              </a:spcAft>
              <a:buClr>
                <a:srgbClr val="993300"/>
              </a:buClr>
              <a:defRPr/>
            </a:pPr>
            <a:r>
              <a:rPr lang="es-MX" b="1" kern="0" dirty="0">
                <a:solidFill>
                  <a:schemeClr val="tx2"/>
                </a:solidFill>
                <a:latin typeface="Arial Narrow" pitchFamily="34" charset="0"/>
                <a:ea typeface="MS PGothic"/>
                <a:cs typeface="MS PGothic"/>
              </a:rPr>
              <a:t>Pero se deberá garantizar una política de vivienda más incluyente, que efectivamente atienda a los distintos sectores de la población…</a:t>
            </a:r>
            <a:endParaRPr lang="es-ES" b="1" kern="0" dirty="0">
              <a:solidFill>
                <a:schemeClr val="tx2"/>
              </a:solidFill>
              <a:latin typeface="Arial Narrow" pitchFamily="34" charset="0"/>
              <a:ea typeface="MS PGothic"/>
              <a:cs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85750" y="857250"/>
            <a:ext cx="3571875" cy="5715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kern="0" dirty="0">
                <a:solidFill>
                  <a:sysClr val="window" lastClr="FFFFFF"/>
                </a:solidFill>
                <a:latin typeface="Arial Narrow" pitchFamily="34" charset="0"/>
              </a:rPr>
              <a:t>Iniciativas apoyadas por CONAVI</a:t>
            </a:r>
            <a:endParaRPr lang="es-ES" sz="2000" b="1" kern="0" dirty="0">
              <a:solidFill>
                <a:sysClr val="window" lastClr="FFFFFF"/>
              </a:solidFill>
              <a:latin typeface="Arial Narrow" pitchFamily="34" charset="0"/>
            </a:endParaRPr>
          </a:p>
        </p:txBody>
      </p:sp>
      <p:sp>
        <p:nvSpPr>
          <p:cNvPr id="8195" name="2 Marcador de contenido"/>
          <p:cNvSpPr txBox="1">
            <a:spLocks/>
          </p:cNvSpPr>
          <p:nvPr/>
        </p:nvSpPr>
        <p:spPr bwMode="auto">
          <a:xfrm>
            <a:off x="0" y="1393825"/>
            <a:ext cx="828675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s-MX" sz="2000">
                <a:solidFill>
                  <a:srgbClr val="000086"/>
                </a:solidFill>
                <a:latin typeface="Arial Narrow" pitchFamily="34" charset="0"/>
                <a:ea typeface="MS PGothic"/>
                <a:cs typeface="MS PGothic"/>
              </a:rPr>
              <a:t>Reconocimiento en la Ley la producción social de vivienda</a:t>
            </a:r>
            <a:endParaRPr lang="es-ES" sz="2000">
              <a:solidFill>
                <a:srgbClr val="000086"/>
              </a:solidFill>
              <a:latin typeface="Arial Narrow" pitchFamily="34" charset="0"/>
              <a:ea typeface="MS PGothic"/>
              <a:cs typeface="MS PGothic"/>
            </a:endParaRPr>
          </a:p>
          <a:p>
            <a:pPr marL="342900" indent="-342900" algn="just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s-MX" sz="2000">
                <a:solidFill>
                  <a:srgbClr val="000086"/>
                </a:solidFill>
                <a:latin typeface="Arial Narrow" pitchFamily="34" charset="0"/>
                <a:ea typeface="MS PGothic"/>
                <a:cs typeface="MS PGothic"/>
              </a:rPr>
              <a:t>Establecimiento de área especializada para ubicar y desarrollar  instrumentos que apoyen y fortalezcan la PSV </a:t>
            </a:r>
            <a:endParaRPr lang="es-ES" sz="2000">
              <a:solidFill>
                <a:srgbClr val="000086"/>
              </a:solidFill>
              <a:latin typeface="Arial Narrow" pitchFamily="34" charset="0"/>
              <a:ea typeface="MS PGothic"/>
              <a:cs typeface="MS PGothic"/>
            </a:endParaRPr>
          </a:p>
          <a:p>
            <a:pPr marL="342900" indent="-342900" algn="just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s-MX" sz="2000">
                <a:solidFill>
                  <a:srgbClr val="000086"/>
                </a:solidFill>
                <a:latin typeface="Arial Narrow" pitchFamily="34" charset="0"/>
                <a:ea typeface="MS PGothic"/>
                <a:cs typeface="MS PGothic"/>
              </a:rPr>
              <a:t>Adecuaciones Reglas de Operación del programa de subsidios “Esta Es Tu Casa” para acercarlas más a las características de la PSV</a:t>
            </a:r>
            <a:endParaRPr lang="es-ES" sz="2000">
              <a:solidFill>
                <a:srgbClr val="000086"/>
              </a:solidFill>
              <a:latin typeface="Arial Narrow" pitchFamily="34" charset="0"/>
              <a:ea typeface="MS PGothic"/>
              <a:cs typeface="MS PGothic"/>
            </a:endParaRPr>
          </a:p>
          <a:p>
            <a:pPr marL="342900" indent="-342900" algn="just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s-MX" sz="2000">
                <a:solidFill>
                  <a:srgbClr val="000086"/>
                </a:solidFill>
                <a:latin typeface="Arial Narrow" pitchFamily="34" charset="0"/>
                <a:ea typeface="MS PGothic"/>
                <a:cs typeface="MS PGothic"/>
              </a:rPr>
              <a:t>Foros participativos: sociedad, gobiernos, academia</a:t>
            </a:r>
            <a:endParaRPr lang="es-ES" sz="2000">
              <a:solidFill>
                <a:srgbClr val="000086"/>
              </a:solidFill>
              <a:latin typeface="Arial Narrow" pitchFamily="34" charset="0"/>
              <a:ea typeface="MS PGothic"/>
              <a:cs typeface="MS PGothic"/>
            </a:endParaRPr>
          </a:p>
          <a:p>
            <a:pPr marL="342900" indent="-342900" algn="just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s-MX" sz="2000">
                <a:solidFill>
                  <a:srgbClr val="000086"/>
                </a:solidFill>
                <a:latin typeface="Arial Narrow" pitchFamily="34" charset="0"/>
                <a:ea typeface="MS PGothic"/>
                <a:cs typeface="MS PGothic"/>
              </a:rPr>
              <a:t>Posicionamiento de la PSV como una forma viable de atender los requerimientos de vivienda de la población de menores recursos: Encuentro Nacional 2006, participación de la “Red” en el Pacto Nacional, Talleres de capacitación dirigido a OREVIS y Mpios., incorporación del tema en las presentaciones institucionales en diferentes foros, etc.)</a:t>
            </a:r>
            <a:endParaRPr lang="es-ES" sz="2000">
              <a:solidFill>
                <a:srgbClr val="000086"/>
              </a:solidFill>
              <a:latin typeface="Arial Narrow" pitchFamily="34" charset="0"/>
              <a:ea typeface="MS PGothic"/>
              <a:cs typeface="MS PGothic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0" y="95250"/>
            <a:ext cx="8501063" cy="404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  <a:spcBef>
                <a:spcPct val="50000"/>
              </a:spcBef>
              <a:spcAft>
                <a:spcPct val="10000"/>
              </a:spcAft>
              <a:buClr>
                <a:srgbClr val="993300"/>
              </a:buClr>
              <a:defRPr/>
            </a:pPr>
            <a:r>
              <a:rPr lang="es-MX" b="1" kern="0" dirty="0">
                <a:solidFill>
                  <a:schemeClr val="tx2"/>
                </a:solidFill>
                <a:latin typeface="Arial Narrow" pitchFamily="34" charset="0"/>
                <a:ea typeface="MS PGothic"/>
                <a:cs typeface="MS PGothic"/>
              </a:rPr>
              <a:t>La Producción Social de Vivienda como alternativa…</a:t>
            </a:r>
            <a:endParaRPr lang="es-ES" b="1" kern="0" dirty="0">
              <a:solidFill>
                <a:schemeClr val="tx2"/>
              </a:solidFill>
              <a:latin typeface="Arial Narrow" pitchFamily="34" charset="0"/>
              <a:ea typeface="MS PGothic"/>
              <a:cs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85750" y="857250"/>
            <a:ext cx="3571875" cy="5715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kern="0" dirty="0">
                <a:solidFill>
                  <a:sysClr val="window" lastClr="FFFFFF"/>
                </a:solidFill>
                <a:latin typeface="Arial Narrow" pitchFamily="34" charset="0"/>
              </a:rPr>
              <a:t>Iniciativas apoyadas por CONAVI</a:t>
            </a:r>
            <a:endParaRPr lang="es-ES" sz="2000" b="1" kern="0" dirty="0">
              <a:solidFill>
                <a:sysClr val="window" lastClr="FFFFFF"/>
              </a:solidFill>
              <a:latin typeface="Arial Narrow" pitchFamily="34" charset="0"/>
            </a:endParaRPr>
          </a:p>
        </p:txBody>
      </p:sp>
      <p:sp>
        <p:nvSpPr>
          <p:cNvPr id="9219" name="2 Marcador de contenido"/>
          <p:cNvSpPr txBox="1">
            <a:spLocks/>
          </p:cNvSpPr>
          <p:nvPr/>
        </p:nvSpPr>
        <p:spPr bwMode="auto">
          <a:xfrm>
            <a:off x="0" y="1714500"/>
            <a:ext cx="7572375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s-MX" sz="2000">
                <a:solidFill>
                  <a:srgbClr val="000086"/>
                </a:solidFill>
                <a:latin typeface="Arial Narrow" pitchFamily="34" charset="0"/>
                <a:ea typeface="MS PGothic"/>
                <a:cs typeface="MS PGothic"/>
              </a:rPr>
              <a:t>Certificación PSV</a:t>
            </a:r>
          </a:p>
          <a:p>
            <a:pPr marL="342900" indent="-342900" algn="just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s-MX" sz="2000">
                <a:solidFill>
                  <a:srgbClr val="000086"/>
                </a:solidFill>
                <a:latin typeface="Arial Narrow" pitchFamily="34" charset="0"/>
                <a:ea typeface="MS PGothic"/>
                <a:cs typeface="MS PGothic"/>
              </a:rPr>
              <a:t>Acercamiento de las instituciones financieras con los desarrolladores sociales (Encuentro Agosto 2008, diversas reuniones, visitas de campo para que “vean” la PSV)</a:t>
            </a:r>
            <a:endParaRPr lang="es-ES" sz="2000">
              <a:solidFill>
                <a:srgbClr val="000086"/>
              </a:solidFill>
              <a:latin typeface="Arial Narrow" pitchFamily="34" charset="0"/>
              <a:ea typeface="MS PGothic"/>
              <a:cs typeface="MS PGothic"/>
            </a:endParaRPr>
          </a:p>
          <a:p>
            <a:pPr marL="342900" indent="-342900" algn="just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s-MX" sz="2000">
                <a:solidFill>
                  <a:srgbClr val="000086"/>
                </a:solidFill>
                <a:latin typeface="Arial Narrow" pitchFamily="34" charset="0"/>
                <a:ea typeface="MS PGothic"/>
                <a:cs typeface="MS PGothic"/>
              </a:rPr>
              <a:t>Asignación de bolsa específica de subsidios para acciones de vivienda realizadas mediante la PSV: $250 millones</a:t>
            </a:r>
            <a:endParaRPr lang="es-ES" sz="2000">
              <a:solidFill>
                <a:srgbClr val="000086"/>
              </a:solidFill>
              <a:latin typeface="Arial Narrow" pitchFamily="34" charset="0"/>
              <a:ea typeface="MS PGothic"/>
              <a:cs typeface="MS PGothic"/>
            </a:endParaRPr>
          </a:p>
          <a:p>
            <a:pPr marL="342900" indent="-342900" algn="just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s-MX" sz="2000">
                <a:solidFill>
                  <a:srgbClr val="000086"/>
                </a:solidFill>
                <a:latin typeface="Arial Narrow" pitchFamily="34" charset="0"/>
                <a:ea typeface="MS PGothic"/>
                <a:cs typeface="MS PGothic"/>
              </a:rPr>
              <a:t>Coordinación con otras áreas de gobierno federal para atender en forma integral el tema: Fonhapo, SHF, Bansefi, Fira, Sec. de economía, Indesol, etc. </a:t>
            </a:r>
            <a:endParaRPr lang="es-ES" sz="2000">
              <a:solidFill>
                <a:srgbClr val="000086"/>
              </a:solidFill>
              <a:latin typeface="Arial Narrow" pitchFamily="34" charset="0"/>
              <a:ea typeface="MS PGothic"/>
              <a:cs typeface="MS PGothic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0" y="95250"/>
            <a:ext cx="8501063" cy="404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  <a:spcBef>
                <a:spcPct val="50000"/>
              </a:spcBef>
              <a:spcAft>
                <a:spcPct val="10000"/>
              </a:spcAft>
              <a:buClr>
                <a:srgbClr val="993300"/>
              </a:buClr>
              <a:defRPr/>
            </a:pPr>
            <a:r>
              <a:rPr lang="es-MX" b="1" kern="0" dirty="0">
                <a:solidFill>
                  <a:schemeClr val="tx2"/>
                </a:solidFill>
                <a:latin typeface="Arial Narrow" pitchFamily="34" charset="0"/>
                <a:ea typeface="MS PGothic"/>
                <a:cs typeface="MS PGothic"/>
              </a:rPr>
              <a:t>La Producción Social de Vivienda como alternativa…</a:t>
            </a:r>
            <a:endParaRPr lang="es-ES" b="1" kern="0" dirty="0">
              <a:solidFill>
                <a:schemeClr val="tx2"/>
              </a:solidFill>
              <a:latin typeface="Arial Narrow" pitchFamily="34" charset="0"/>
              <a:ea typeface="MS PGothic"/>
              <a:cs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 CuadroTexto"/>
          <p:cNvSpPr txBox="1">
            <a:spLocks noChangeArrowheads="1"/>
          </p:cNvSpPr>
          <p:nvPr/>
        </p:nvSpPr>
        <p:spPr bwMode="auto">
          <a:xfrm>
            <a:off x="285750" y="717550"/>
            <a:ext cx="85725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200">
                <a:solidFill>
                  <a:srgbClr val="000086"/>
                </a:solidFill>
                <a:latin typeface="Arial Narrow" pitchFamily="34" charset="0"/>
                <a:ea typeface="MS PGothic"/>
                <a:cs typeface="MS PGothic"/>
              </a:rPr>
              <a:t> Encarecimiento del suelo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200">
                <a:solidFill>
                  <a:srgbClr val="000086"/>
                </a:solidFill>
                <a:latin typeface="Arial Narrow" pitchFamily="34" charset="0"/>
                <a:ea typeface="MS PGothic"/>
                <a:cs typeface="MS PGothic"/>
              </a:rPr>
              <a:t> Baja densidad de vivienda por hectárea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200">
                <a:solidFill>
                  <a:srgbClr val="000086"/>
                </a:solidFill>
                <a:latin typeface="Arial Narrow" pitchFamily="34" charset="0"/>
                <a:ea typeface="MS PGothic"/>
                <a:cs typeface="MS PGothic"/>
              </a:rPr>
              <a:t> Reserva territorial disponible alejada de centros urbanos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200">
                <a:solidFill>
                  <a:srgbClr val="000086"/>
                </a:solidFill>
                <a:latin typeface="Arial Narrow" pitchFamily="34" charset="0"/>
                <a:ea typeface="MS PGothic"/>
                <a:cs typeface="MS PGothic"/>
              </a:rPr>
              <a:t> Alto costo para llevar infraestructura urbana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200">
                <a:solidFill>
                  <a:srgbClr val="000086"/>
                </a:solidFill>
                <a:latin typeface="Arial Narrow" pitchFamily="34" charset="0"/>
                <a:ea typeface="MS PGothic"/>
                <a:cs typeface="MS PGothic"/>
              </a:rPr>
              <a:t> Limitaciones de gobiernos locales para generar reserva territorial “servida”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200">
                <a:solidFill>
                  <a:srgbClr val="000086"/>
                </a:solidFill>
                <a:latin typeface="Arial Narrow" pitchFamily="34" charset="0"/>
                <a:ea typeface="MS PGothic"/>
                <a:cs typeface="MS PGothic"/>
              </a:rPr>
              <a:t> Desvinculación de política pública en los tres niveles de gobierno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3" y="3786188"/>
            <a:ext cx="4365625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805238"/>
            <a:ext cx="35814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-71438" y="-82550"/>
            <a:ext cx="8786813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10000"/>
              </a:spcAft>
              <a:buClr>
                <a:srgbClr val="993300"/>
              </a:buClr>
              <a:defRPr/>
            </a:pPr>
            <a:r>
              <a:rPr lang="es-MX" b="1" kern="0" dirty="0">
                <a:solidFill>
                  <a:schemeClr val="tx2"/>
                </a:solidFill>
                <a:latin typeface="Arial Narrow" pitchFamily="34" charset="0"/>
                <a:ea typeface="MS PGothic"/>
                <a:cs typeface="MS PGothic"/>
              </a:rPr>
              <a:t>El boom </a:t>
            </a:r>
            <a:r>
              <a:rPr lang="es-MX" b="1" kern="0" dirty="0">
                <a:solidFill>
                  <a:schemeClr val="tx2"/>
                </a:solidFill>
                <a:latin typeface="Arial Narrow" pitchFamily="34" charset="0"/>
                <a:ea typeface="MS PGothic"/>
                <a:cs typeface="MS PGothic"/>
              </a:rPr>
              <a:t>en la producción de vivienda, generó consecuencias no </a:t>
            </a:r>
            <a:r>
              <a:rPr lang="es-MX" b="1" kern="0" dirty="0">
                <a:solidFill>
                  <a:schemeClr val="tx2"/>
                </a:solidFill>
                <a:latin typeface="Arial Narrow" pitchFamily="34" charset="0"/>
                <a:ea typeface="MS PGothic"/>
                <a:cs typeface="MS PGothic"/>
              </a:rPr>
              <a:t>deseadas, que la PSV deberá contemplar…</a:t>
            </a:r>
            <a:endParaRPr lang="es-MX" b="1" kern="0" dirty="0">
              <a:solidFill>
                <a:schemeClr val="tx2"/>
              </a:solidFill>
              <a:latin typeface="Arial Narrow" pitchFamily="34" charset="0"/>
              <a:ea typeface="MS PGothic"/>
              <a:cs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46188"/>
            <a:ext cx="8929688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2 Marcador de contenido"/>
          <p:cNvSpPr txBox="1">
            <a:spLocks/>
          </p:cNvSpPr>
          <p:nvPr/>
        </p:nvSpPr>
        <p:spPr bwMode="auto">
          <a:xfrm>
            <a:off x="0" y="714375"/>
            <a:ext cx="83581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588" indent="-1588" algn="just" eaLnBrk="0" hangingPunct="0">
              <a:spcBef>
                <a:spcPct val="20000"/>
              </a:spcBef>
            </a:pPr>
            <a:r>
              <a:rPr lang="es-MX" sz="2000">
                <a:solidFill>
                  <a:srgbClr val="000086"/>
                </a:solidFill>
                <a:latin typeface="Arial Narrow" pitchFamily="34" charset="0"/>
                <a:ea typeface="MS PGothic"/>
                <a:cs typeface="MS PGothic"/>
              </a:rPr>
              <a:t>El crecimiento poblacional del país se ha incrementado notablemente en los últimos 59 años. A nivel país, el incremento ha sido de 4 veces y a nivel ciudad, de 7 veces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-71438" y="-82550"/>
            <a:ext cx="8786813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10000"/>
              </a:spcAft>
              <a:buClr>
                <a:srgbClr val="993300"/>
              </a:buClr>
              <a:defRPr/>
            </a:pPr>
            <a:r>
              <a:rPr lang="es-MX" b="1" kern="0" dirty="0">
                <a:solidFill>
                  <a:schemeClr val="tx2"/>
                </a:solidFill>
                <a:latin typeface="Arial Narrow" pitchFamily="34" charset="0"/>
                <a:ea typeface="MS PGothic"/>
                <a:cs typeface="MS PGothic"/>
              </a:rPr>
              <a:t>Una alta concentración poblacional en zonas urbanas, requiere una planeación más estricta para la vivienda…</a:t>
            </a:r>
          </a:p>
        </p:txBody>
      </p:sp>
      <p:sp>
        <p:nvSpPr>
          <p:cNvPr id="11269" name="16 CuadroTexto"/>
          <p:cNvSpPr txBox="1">
            <a:spLocks noChangeArrowheads="1"/>
          </p:cNvSpPr>
          <p:nvPr/>
        </p:nvSpPr>
        <p:spPr bwMode="auto">
          <a:xfrm>
            <a:off x="0" y="6591300"/>
            <a:ext cx="4857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 y lámina: CONAGUA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JUNTA DE GOBIERNO ACC - MAYO 13 - 6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ción 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JUNTA DE GOBIERNO ACC - MAYO 13 - 6</Template>
  <TotalTime>3042</TotalTime>
  <Words>609</Words>
  <Application>Microsoft Office PowerPoint</Application>
  <PresentationFormat>Presentación en pantalla (4:3)</PresentationFormat>
  <Paragraphs>91</Paragraphs>
  <Slides>15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5" baseType="lpstr">
      <vt:lpstr>Times</vt:lpstr>
      <vt:lpstr>Arial</vt:lpstr>
      <vt:lpstr>Calibri</vt:lpstr>
      <vt:lpstr>Times New Roman</vt:lpstr>
      <vt:lpstr>Wingdings</vt:lpstr>
      <vt:lpstr>Arial Narrow</vt:lpstr>
      <vt:lpstr>MS PGothic</vt:lpstr>
      <vt:lpstr>Arial Black</vt:lpstr>
      <vt:lpstr>Presentación JUNTA DE GOBIERNO ACC - MAYO 13 - 6</vt:lpstr>
      <vt:lpstr>Diseño personalizado</vt:lpstr>
      <vt:lpstr>  HACIA UNA POLÍTICA DE VIVIENDA SUSTENTABLE …  Seminario Latinoamericano 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  GRACIAS…  </vt:lpstr>
    </vt:vector>
  </TitlesOfParts>
  <Company>CONAVI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AVANCES DEL SECTOR VIVIENDA AL SEGUNDO BIMESTRE DE 2009 POR EL DIRECTOR GENERAL</dc:title>
  <dc:creator>Maria German</dc:creator>
  <cp:lastModifiedBy>Lorena Santibanez</cp:lastModifiedBy>
  <cp:revision>314</cp:revision>
  <dcterms:created xsi:type="dcterms:W3CDTF">2009-05-15T00:01:38Z</dcterms:created>
  <dcterms:modified xsi:type="dcterms:W3CDTF">2009-11-10T03:45:11Z</dcterms:modified>
</cp:coreProperties>
</file>