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256" r:id="rId2"/>
    <p:sldId id="268" r:id="rId3"/>
    <p:sldId id="258" r:id="rId4"/>
    <p:sldId id="267" r:id="rId5"/>
    <p:sldId id="260" r:id="rId6"/>
    <p:sldId id="269" r:id="rId7"/>
    <p:sldId id="259" r:id="rId8"/>
    <p:sldId id="271" r:id="rId9"/>
    <p:sldId id="272" r:id="rId10"/>
    <p:sldId id="273" r:id="rId11"/>
    <p:sldId id="274" r:id="rId12"/>
    <p:sldId id="262" r:id="rId13"/>
    <p:sldId id="270" r:id="rId14"/>
    <p:sldId id="266" r:id="rId15"/>
    <p:sldId id="265" r:id="rId16"/>
    <p:sldId id="275" r:id="rId1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984" autoAdjust="0"/>
    <p:restoredTop sz="94609" autoAdjust="0"/>
  </p:normalViewPr>
  <p:slideViewPr>
    <p:cSldViewPr>
      <p:cViewPr>
        <p:scale>
          <a:sx n="90" d="100"/>
          <a:sy n="90" d="100"/>
        </p:scale>
        <p:origin x="-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223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ED758EF-5338-4757-9BAB-AC567A72020E}" type="datetimeFigureOut">
              <a:rPr lang="es-MX"/>
              <a:pPr>
                <a:defRPr/>
              </a:pPr>
              <a:t>03/10/2009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r>
              <a:rPr lang="es-MX" noProof="0" dirty="0" smtClean="0"/>
              <a:t>   </a:t>
            </a:r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A9773B2-6246-444D-99B9-1EE980D91B4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smtClean="0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B5ACDA-9C09-4BE1-95D5-99BC2A8824D3}" type="slidenum">
              <a:rPr lang="es-MX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C6FB5-66D8-46B0-B1C5-FA1806FF036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A5A2-8B8E-4B54-A373-2618D3E474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6B5AD-613E-4BE3-86A2-2A4B89843F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6A2C-F9E7-45D9-88B5-3C121FE195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63EA-1495-43F0-B48D-397103DB22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709B-8315-4ED3-AFFC-D05A538F5E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C5548-B6D3-4C98-9086-B86687A37C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AFEC9-E766-4EF7-949F-048A75773E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41F4-1CF5-46AA-9910-43EED9DABB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AB7E-E207-433C-B4C0-AAA7845EE7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9113-4CCB-4791-92FE-F3283DFDDC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8FC3AC-A095-48F2-BB8C-2DD4C5D603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36513" y="542925"/>
            <a:ext cx="896461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ts val="100"/>
              </a:lnSpc>
              <a:spcBef>
                <a:spcPct val="50000"/>
              </a:spcBef>
            </a:pPr>
            <a:r>
              <a:rPr lang="es-ES" sz="4000" b="1">
                <a:solidFill>
                  <a:srgbClr val="CC0066"/>
                </a:solidFill>
              </a:rPr>
              <a:t>Carta de la Ciudad de México</a:t>
            </a:r>
            <a:r>
              <a:rPr lang="es-ES" sz="800" b="1">
                <a:solidFill>
                  <a:srgbClr val="CC0066"/>
                </a:solidFill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s-ES" sz="4000" b="1">
                <a:solidFill>
                  <a:srgbClr val="CC0066"/>
                </a:solidFill>
              </a:rPr>
              <a:t>por el Derecho a la Ciudad</a:t>
            </a:r>
          </a:p>
        </p:txBody>
      </p:sp>
      <p:pic>
        <p:nvPicPr>
          <p:cNvPr id="2053" name="Picture 5" descr="E:\Lona Zap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7388" y="1785938"/>
            <a:ext cx="277336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logo derecho a la ciudad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673100"/>
            <a:ext cx="85725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" name="8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1272" name="7 CuadroTexto"/>
          <p:cNvSpPr txBox="1">
            <a:spLocks noChangeArrowheads="1"/>
          </p:cNvSpPr>
          <p:nvPr/>
        </p:nvSpPr>
        <p:spPr bwMode="auto">
          <a:xfrm>
            <a:off x="1071563" y="214312"/>
            <a:ext cx="771527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2. El 31 de julio de </a:t>
            </a:r>
            <a:r>
              <a:rPr lang="es-MX" dirty="0" smtClean="0"/>
              <a:t>2008, </a:t>
            </a:r>
            <a:r>
              <a:rPr lang="es-MX" dirty="0"/>
              <a:t>es presentada públicamente la Convocatoria </a:t>
            </a:r>
            <a:r>
              <a:rPr lang="es-MX" dirty="0" smtClean="0"/>
              <a:t>de </a:t>
            </a:r>
            <a:r>
              <a:rPr lang="es-MX" dirty="0"/>
              <a:t>la Carta de la Ciudad de México por el Derecho a la Ciudad por parte </a:t>
            </a:r>
            <a:r>
              <a:rPr lang="es-MX" dirty="0" smtClean="0"/>
              <a:t>del Jefe </a:t>
            </a:r>
            <a:r>
              <a:rPr lang="es-MX" dirty="0"/>
              <a:t>de Gobierno de la Ciudad de México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3. El primero de diciembre de </a:t>
            </a:r>
            <a:r>
              <a:rPr lang="es-MX" dirty="0" smtClean="0"/>
              <a:t>2009 </a:t>
            </a:r>
            <a:r>
              <a:rPr lang="es-MX" dirty="0"/>
              <a:t>realizamos el primer </a:t>
            </a:r>
            <a:r>
              <a:rPr lang="es-MX" dirty="0" smtClean="0"/>
              <a:t>foro rumbo a </a:t>
            </a:r>
            <a:r>
              <a:rPr lang="es-MX" dirty="0"/>
              <a:t>la carta de la Ciudad de México por el Derecho a la </a:t>
            </a:r>
            <a:r>
              <a:rPr lang="es-MX" dirty="0" smtClean="0"/>
              <a:t>Ciudad.</a:t>
            </a:r>
            <a:endParaRPr lang="es-MX" dirty="0"/>
          </a:p>
        </p:txBody>
      </p:sp>
      <p:pic>
        <p:nvPicPr>
          <p:cNvPr id="10" name="9 Imagen" descr="Foro mesa 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53468"/>
            <a:ext cx="3581984" cy="434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Mesa de trabajo 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38" y="2747963"/>
            <a:ext cx="3810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7" name="6 Imagen" descr="Fachad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14686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7 Rectángulo"/>
          <p:cNvSpPr>
            <a:spLocks noChangeArrowheads="1"/>
          </p:cNvSpPr>
          <p:nvPr/>
        </p:nvSpPr>
        <p:spPr bwMode="auto">
          <a:xfrm>
            <a:off x="1071563" y="142875"/>
            <a:ext cx="778671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4. El 5</a:t>
            </a:r>
            <a:r>
              <a:rPr lang="es-MX" dirty="0" smtClean="0"/>
              <a:t> </a:t>
            </a:r>
            <a:r>
              <a:rPr lang="es-MX" dirty="0"/>
              <a:t>de febrero de </a:t>
            </a:r>
            <a:r>
              <a:rPr lang="es-MX" dirty="0" smtClean="0"/>
              <a:t>2009, </a:t>
            </a:r>
            <a:r>
              <a:rPr lang="es-MX" dirty="0"/>
              <a:t>en el marco del </a:t>
            </a:r>
            <a:r>
              <a:rPr lang="es-MX" dirty="0" smtClean="0"/>
              <a:t>nonagésimo segundo Aniversario </a:t>
            </a:r>
            <a:r>
              <a:rPr lang="es-MX" dirty="0"/>
              <a:t>de la Promulgación de la </a:t>
            </a:r>
            <a:r>
              <a:rPr lang="es-MX" dirty="0" smtClean="0"/>
              <a:t>Constitución Política de los Estados Unidos Mexicanos, presentamos </a:t>
            </a:r>
            <a:r>
              <a:rPr lang="es-MX" dirty="0"/>
              <a:t>avances en la promoción y elaboración de la Carta de la Ciudad </a:t>
            </a:r>
            <a:r>
              <a:rPr lang="es-MX" dirty="0" smtClean="0"/>
              <a:t>de México </a:t>
            </a:r>
            <a:r>
              <a:rPr lang="es-MX" dirty="0"/>
              <a:t>por el Derecho a</a:t>
            </a:r>
            <a:r>
              <a:rPr lang="es-MX" dirty="0" smtClean="0"/>
              <a:t> </a:t>
            </a:r>
            <a:r>
              <a:rPr lang="es-MX" dirty="0"/>
              <a:t>la </a:t>
            </a:r>
            <a:r>
              <a:rPr lang="es-MX" dirty="0" smtClean="0"/>
              <a:t>Ciudad. El jefe </a:t>
            </a:r>
            <a:r>
              <a:rPr lang="es-MX" dirty="0"/>
              <a:t>de </a:t>
            </a:r>
            <a:r>
              <a:rPr lang="es-MX" dirty="0" smtClean="0"/>
              <a:t>gobierno, reconoce el </a:t>
            </a:r>
            <a:r>
              <a:rPr lang="es-MX" dirty="0"/>
              <a:t>trabajo del comité promotor por mas de un año y cuyo resultado </a:t>
            </a:r>
            <a:r>
              <a:rPr lang="es-MX" dirty="0" smtClean="0"/>
              <a:t>podría convertirse </a:t>
            </a:r>
            <a:r>
              <a:rPr lang="es-MX" dirty="0"/>
              <a:t>en el primer paso para la Constitución Política de la </a:t>
            </a:r>
            <a:r>
              <a:rPr lang="es-MX" dirty="0" smtClean="0"/>
              <a:t>Ciudad de México. </a:t>
            </a:r>
            <a:endParaRPr lang="es-MX" dirty="0"/>
          </a:p>
        </p:txBody>
      </p:sp>
      <p:pic>
        <p:nvPicPr>
          <p:cNvPr id="9" name="8 Imagen" descr="Marcel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0043" y="2214554"/>
            <a:ext cx="4453958" cy="296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 bwMode="auto">
          <a:xfrm rot="16200000">
            <a:off x="-2786091" y="3214686"/>
            <a:ext cx="6858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Rectángulo"/>
          <p:cNvSpPr/>
          <p:nvPr/>
        </p:nvSpPr>
        <p:spPr bwMode="auto"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320" name="8 CuadroTexto"/>
          <p:cNvSpPr txBox="1">
            <a:spLocks noChangeArrowheads="1"/>
          </p:cNvSpPr>
          <p:nvPr/>
        </p:nvSpPr>
        <p:spPr bwMode="auto">
          <a:xfrm>
            <a:off x="1142976" y="214290"/>
            <a:ext cx="757240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5. </a:t>
            </a:r>
            <a:r>
              <a:rPr lang="es-MX" dirty="0" smtClean="0"/>
              <a:t>Hoy 28 </a:t>
            </a:r>
            <a:r>
              <a:rPr lang="es-MX" dirty="0"/>
              <a:t>de </a:t>
            </a:r>
            <a:r>
              <a:rPr lang="es-MX" dirty="0" smtClean="0"/>
              <a:t>septiembre, </a:t>
            </a:r>
            <a:r>
              <a:rPr lang="es-MX" dirty="0"/>
              <a:t>después </a:t>
            </a:r>
            <a:r>
              <a:rPr lang="es-MX" dirty="0" smtClean="0"/>
              <a:t>de más de dos años de </a:t>
            </a:r>
            <a:r>
              <a:rPr lang="es-MX" dirty="0"/>
              <a:t>trabajo </a:t>
            </a:r>
            <a:r>
              <a:rPr lang="es-MX" dirty="0" smtClean="0"/>
              <a:t>y redacción </a:t>
            </a:r>
            <a:r>
              <a:rPr lang="es-MX" dirty="0"/>
              <a:t>por parte del </a:t>
            </a:r>
            <a:r>
              <a:rPr lang="es-MX" dirty="0" smtClean="0"/>
              <a:t>Comité Promotor</a:t>
            </a:r>
            <a:r>
              <a:rPr lang="es-MX" dirty="0"/>
              <a:t>, se entrega en un acto publico</a:t>
            </a:r>
          </a:p>
          <a:p>
            <a:pPr algn="just"/>
            <a:r>
              <a:rPr lang="es-MX" dirty="0"/>
              <a:t>al Jefe de Gobierno de la Ciudad de México, la </a:t>
            </a:r>
            <a:r>
              <a:rPr lang="es-MX" dirty="0" smtClean="0"/>
              <a:t>primera versión </a:t>
            </a:r>
            <a:r>
              <a:rPr lang="es-MX" dirty="0"/>
              <a:t>de la </a:t>
            </a:r>
          </a:p>
          <a:p>
            <a:pPr algn="just"/>
            <a:r>
              <a:rPr lang="es-MX" dirty="0"/>
              <a:t>Carta de la Ciudad de México por el Derecho a la </a:t>
            </a:r>
            <a:r>
              <a:rPr lang="es-MX" dirty="0" smtClean="0"/>
              <a:t>Ciudad.  Inicia también la etapa final de este proceso  en el que por dos meses La Carta será puesta a consideración  de las máximas casas de estudio y otros sectores, para  su revisión  y redacción  final. El objetivo, es que en este 2009 la Carta sea firmada por organizaciones </a:t>
            </a:r>
            <a:r>
              <a:rPr lang="es-MX" dirty="0"/>
              <a:t>sociales, populares, civiles, campesinas, </a:t>
            </a:r>
            <a:r>
              <a:rPr lang="es-MX" dirty="0" smtClean="0"/>
              <a:t>sindicatos, académicos</a:t>
            </a:r>
            <a:r>
              <a:rPr lang="es-MX" dirty="0"/>
              <a:t>, especialistas, el Jefe de Gobierno de la Ciudad de </a:t>
            </a:r>
            <a:r>
              <a:rPr lang="es-MX" dirty="0" smtClean="0"/>
              <a:t>México. y </a:t>
            </a:r>
            <a:r>
              <a:rPr lang="es-MX" dirty="0"/>
              <a:t>todos los que quieran </a:t>
            </a:r>
            <a:r>
              <a:rPr lang="es-MX" dirty="0" smtClean="0"/>
              <a:t>hacerlo.</a:t>
            </a:r>
            <a:endParaRPr lang="es-MX" dirty="0"/>
          </a:p>
        </p:txBody>
      </p:sp>
      <p:pic>
        <p:nvPicPr>
          <p:cNvPr id="11" name="10 Imagen" descr="Miguel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071" y="3429000"/>
            <a:ext cx="4511847" cy="30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3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14340" name="Picture 4" descr="logo derecho a la ciudad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2535261" y="285728"/>
              <a:ext cx="5394325" cy="52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 rot="16200000">
              <a:off x="-2786091" y="3214686"/>
              <a:ext cx="6858001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0" y="6072206"/>
              <a:ext cx="9144000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14313" y="357188"/>
            <a:ext cx="9702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000">
                <a:solidFill>
                  <a:srgbClr val="CC0066"/>
                </a:solidFill>
              </a:rPr>
              <a:t>Fundamentos</a:t>
            </a:r>
          </a:p>
          <a:p>
            <a:pPr algn="ctr"/>
            <a:r>
              <a:rPr lang="es-ES" sz="6000">
                <a:solidFill>
                  <a:srgbClr val="CC0066"/>
                </a:solidFill>
              </a:rPr>
              <a:t> </a:t>
            </a:r>
          </a:p>
          <a:p>
            <a:pPr algn="ctr"/>
            <a:r>
              <a:rPr lang="es-ES" sz="6000">
                <a:solidFill>
                  <a:srgbClr val="CC0066"/>
                </a:solidFill>
              </a:rPr>
              <a:t>Estratégicos</a:t>
            </a:r>
          </a:p>
          <a:p>
            <a:pPr algn="ctr"/>
            <a:r>
              <a:rPr lang="es-ES" sz="6000">
                <a:solidFill>
                  <a:srgbClr val="CC0066"/>
                </a:solidFill>
              </a:rPr>
              <a:t> </a:t>
            </a:r>
          </a:p>
          <a:p>
            <a:pPr algn="ctr"/>
            <a:r>
              <a:rPr lang="es-ES" sz="6000">
                <a:solidFill>
                  <a:srgbClr val="CC0066"/>
                </a:solidFill>
              </a:rPr>
              <a:t>de la Carta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 bwMode="auto">
          <a:xfrm rot="16200000">
            <a:off x="-2786091" y="3214686"/>
            <a:ext cx="6858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Rectángulo"/>
          <p:cNvSpPr/>
          <p:nvPr/>
        </p:nvSpPr>
        <p:spPr bwMode="auto"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00100" y="350838"/>
            <a:ext cx="81439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ES" dirty="0"/>
              <a:t>Ejercicio pleno de los derechos humanos en la Ciudad: </a:t>
            </a: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 Por una Ciudad de Derechos humanos.</a:t>
            </a:r>
          </a:p>
          <a:p>
            <a:pPr marL="342900" indent="-342900"/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/>
              <a:t>2. Función social de la Ciudad, de la tierra y de la propiedad: </a:t>
            </a: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Por una Ciudad </a:t>
            </a:r>
            <a:r>
              <a:rPr lang="es-ES" dirty="0" smtClean="0">
                <a:solidFill>
                  <a:srgbClr val="CC0066"/>
                </a:solidFill>
              </a:rPr>
              <a:t>para </a:t>
            </a:r>
            <a:r>
              <a:rPr lang="es-ES" dirty="0">
                <a:solidFill>
                  <a:srgbClr val="CC0066"/>
                </a:solidFill>
              </a:rPr>
              <a:t>todos; incluyente, solidaria, equitativa</a:t>
            </a:r>
          </a:p>
          <a:p>
            <a:pPr marL="342900" indent="-342900"/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/>
              <a:t>3. Gestión democrática de la Ciudad: </a:t>
            </a: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Por una Ciudad políticamente participativa </a:t>
            </a:r>
            <a:r>
              <a:rPr lang="es-ES" dirty="0" smtClean="0">
                <a:solidFill>
                  <a:srgbClr val="CC0066"/>
                </a:solidFill>
              </a:rPr>
              <a:t>y </a:t>
            </a:r>
            <a:r>
              <a:rPr lang="es-ES" dirty="0">
                <a:solidFill>
                  <a:srgbClr val="CC0066"/>
                </a:solidFill>
              </a:rPr>
              <a:t>socialmente </a:t>
            </a:r>
            <a:r>
              <a:rPr lang="es-ES" dirty="0" smtClean="0">
                <a:solidFill>
                  <a:srgbClr val="CC0066"/>
                </a:solidFill>
              </a:rPr>
              <a:t>		responsable</a:t>
            </a:r>
            <a:r>
              <a:rPr lang="es-ES" dirty="0">
                <a:solidFill>
                  <a:srgbClr val="CC0066"/>
                </a:solidFill>
              </a:rPr>
              <a:t>.</a:t>
            </a:r>
          </a:p>
          <a:p>
            <a:pPr marL="342900" indent="-342900"/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/>
              <a:t>4. Producción democrática de la Ciudad y en la Ciudad: </a:t>
            </a: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Por una </a:t>
            </a:r>
            <a:r>
              <a:rPr lang="es-ES" dirty="0" smtClean="0">
                <a:solidFill>
                  <a:srgbClr val="CC0066"/>
                </a:solidFill>
              </a:rPr>
              <a:t>ciudad socialmente </a:t>
            </a:r>
            <a:r>
              <a:rPr lang="es-ES" dirty="0">
                <a:solidFill>
                  <a:srgbClr val="CC0066"/>
                </a:solidFill>
              </a:rPr>
              <a:t>productiva</a:t>
            </a:r>
          </a:p>
          <a:p>
            <a:pPr marL="342900" indent="-342900"/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/>
              <a:t>5. Manejo sustentable y responsable de los recursos naturales, </a:t>
            </a:r>
          </a:p>
          <a:p>
            <a:pPr marL="342900" indent="-342900"/>
            <a:r>
              <a:rPr lang="es-ES" dirty="0" smtClean="0"/>
              <a:t>patrimoniales </a:t>
            </a:r>
            <a:r>
              <a:rPr lang="es-ES" dirty="0"/>
              <a:t>y energéticos de la Ciudad y su entorno: </a:t>
            </a:r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Por una Ciudad viable y ambientalmente sustentable</a:t>
            </a:r>
          </a:p>
          <a:p>
            <a:pPr marL="342900" indent="-342900"/>
            <a:endParaRPr lang="es-ES" dirty="0">
              <a:solidFill>
                <a:srgbClr val="CC0066"/>
              </a:solidFill>
            </a:endParaRPr>
          </a:p>
          <a:p>
            <a:pPr marL="342900" indent="-342900"/>
            <a:r>
              <a:rPr lang="es-ES" dirty="0"/>
              <a:t>6. Disfrute democrático y equitativo de la Ciudad:</a:t>
            </a:r>
          </a:p>
          <a:p>
            <a:pPr marL="342900" indent="-342900"/>
            <a:r>
              <a:rPr lang="es-ES" dirty="0">
                <a:solidFill>
                  <a:srgbClr val="CC0066"/>
                </a:solidFill>
              </a:rPr>
              <a:t>                  Por una Ciudad abierta, libre, critica y lúdica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 bwMode="auto">
          <a:xfrm rot="16200000">
            <a:off x="-2786091" y="3214686"/>
            <a:ext cx="6858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Rectángulo"/>
          <p:cNvSpPr/>
          <p:nvPr/>
        </p:nvSpPr>
        <p:spPr bwMode="auto"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038225" y="236538"/>
            <a:ext cx="7962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3000">
                <a:solidFill>
                  <a:srgbClr val="CC0066"/>
                </a:solidFill>
              </a:rPr>
              <a:t>La Ciudad de México que soñamos es posible</a:t>
            </a: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285875" y="1947863"/>
            <a:ext cx="74025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4400">
                <a:solidFill>
                  <a:srgbClr val="CC0066"/>
                </a:solidFill>
              </a:rPr>
              <a:t>Retos de las Organizaciones</a:t>
            </a:r>
          </a:p>
          <a:p>
            <a:pPr algn="ctr"/>
            <a:endParaRPr lang="es-MX" sz="4400">
              <a:solidFill>
                <a:srgbClr val="CC0066"/>
              </a:solidFill>
            </a:endParaRPr>
          </a:p>
          <a:p>
            <a:pPr algn="ctr"/>
            <a:r>
              <a:rPr lang="es-MX" sz="4400">
                <a:solidFill>
                  <a:srgbClr val="CC0066"/>
                </a:solidFill>
              </a:rPr>
              <a:t>Urbano Populares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 bwMode="auto">
          <a:xfrm rot="16200000">
            <a:off x="-2786091" y="3214686"/>
            <a:ext cx="6858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6 Rectángulo"/>
          <p:cNvSpPr/>
          <p:nvPr/>
        </p:nvSpPr>
        <p:spPr bwMode="auto"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928688" y="785794"/>
            <a:ext cx="82153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s-MX" sz="2000" dirty="0"/>
              <a:t>Una vez firmada la Carta, iniciar la lucha para que se promulguen </a:t>
            </a:r>
          </a:p>
          <a:p>
            <a:pPr marL="342900" indent="-342900" algn="just"/>
            <a:r>
              <a:rPr lang="es-MX" sz="2000" dirty="0"/>
              <a:t>una serie de </a:t>
            </a:r>
            <a:r>
              <a:rPr lang="es-MX" sz="2000" dirty="0" smtClean="0"/>
              <a:t>reformas</a:t>
            </a:r>
            <a:r>
              <a:rPr lang="es-MX" sz="2000" dirty="0"/>
              <a:t>, primero en la Asamblea Legislativa y después </a:t>
            </a:r>
          </a:p>
          <a:p>
            <a:pPr marL="342900" indent="-342900" algn="just"/>
            <a:r>
              <a:rPr lang="es-MX" sz="2000" dirty="0"/>
              <a:t>en el Congreso de la Unión, que conlleven a modificar el Estatuto de </a:t>
            </a:r>
          </a:p>
          <a:p>
            <a:pPr marL="342900" indent="-342900" algn="just"/>
            <a:r>
              <a:rPr lang="es-MX" sz="2000" dirty="0"/>
              <a:t>Gobierno y sentar las bases para </a:t>
            </a:r>
            <a:r>
              <a:rPr lang="es-MX" sz="2000" dirty="0" smtClean="0"/>
              <a:t>la </a:t>
            </a:r>
            <a:r>
              <a:rPr lang="es-MX" sz="2000" dirty="0"/>
              <a:t>Reforma </a:t>
            </a:r>
            <a:r>
              <a:rPr lang="es-MX" sz="2000" dirty="0" smtClean="0"/>
              <a:t>Política de la Ciudad. Sin duda, </a:t>
            </a:r>
            <a:r>
              <a:rPr lang="es-MX" sz="2000" dirty="0"/>
              <a:t>lo </a:t>
            </a:r>
            <a:r>
              <a:rPr lang="es-MX" sz="2000" dirty="0" smtClean="0"/>
              <a:t>mas importante </a:t>
            </a:r>
            <a:r>
              <a:rPr lang="es-MX" sz="2000" dirty="0"/>
              <a:t>de este </a:t>
            </a:r>
            <a:r>
              <a:rPr lang="es-MX" sz="2000" dirty="0" smtClean="0"/>
              <a:t>instrumento, </a:t>
            </a:r>
            <a:r>
              <a:rPr lang="es-MX" sz="2000" dirty="0"/>
              <a:t>es el compromiso </a:t>
            </a:r>
          </a:p>
          <a:p>
            <a:pPr marL="342900" indent="-342900" algn="just"/>
            <a:r>
              <a:rPr lang="es-MX" sz="2000" dirty="0"/>
              <a:t>que cada una de la organizaciones urbano populares hicimos, para </a:t>
            </a:r>
          </a:p>
          <a:p>
            <a:pPr marL="342900" indent="-342900" algn="just"/>
            <a:r>
              <a:rPr lang="es-MX" sz="2000" dirty="0"/>
              <a:t>impulsar en la Ciudad procesos de </a:t>
            </a:r>
            <a:r>
              <a:rPr lang="es-MX" sz="2000" dirty="0" smtClean="0"/>
              <a:t>organización social</a:t>
            </a:r>
            <a:r>
              <a:rPr lang="es-MX" sz="2000" dirty="0"/>
              <a:t>, </a:t>
            </a:r>
            <a:r>
              <a:rPr lang="es-MX" sz="2000" dirty="0" smtClean="0"/>
              <a:t>es decir, fortalecer </a:t>
            </a:r>
            <a:r>
              <a:rPr lang="es-MX" sz="2000" dirty="0"/>
              <a:t>el </a:t>
            </a:r>
            <a:r>
              <a:rPr lang="es-MX" sz="2000" dirty="0" smtClean="0"/>
              <a:t>tejido </a:t>
            </a:r>
            <a:r>
              <a:rPr lang="es-MX" sz="2000" dirty="0"/>
              <a:t>social para </a:t>
            </a:r>
            <a:r>
              <a:rPr lang="es-MX" sz="2000" dirty="0" smtClean="0"/>
              <a:t>construir </a:t>
            </a:r>
            <a:r>
              <a:rPr lang="es-MX" sz="2000" dirty="0"/>
              <a:t>ciudadanía </a:t>
            </a:r>
            <a:r>
              <a:rPr lang="es-MX" sz="2000" dirty="0" smtClean="0"/>
              <a:t>activa, responsable</a:t>
            </a:r>
            <a:r>
              <a:rPr lang="es-MX" sz="2000" dirty="0"/>
              <a:t>, consciente </a:t>
            </a:r>
            <a:r>
              <a:rPr lang="es-MX" sz="2000" dirty="0" smtClean="0"/>
              <a:t>y </a:t>
            </a:r>
            <a:r>
              <a:rPr lang="es-MX" sz="2000" dirty="0"/>
              <a:t>de lucha.</a:t>
            </a:r>
          </a:p>
          <a:p>
            <a:pPr marL="342900" indent="-342900" algn="just"/>
            <a:r>
              <a:rPr lang="es-MX" sz="2000" dirty="0" smtClean="0"/>
              <a:t>2. Que la Carta por el Derecho a la Ciudad, sea un instrumento aplicado en todo nuestro país, así como apoyar todos los procesos en cualquier lugar donde se lucha por el derecho a la ciudad. </a:t>
            </a:r>
            <a:endParaRPr lang="es-MX" sz="2000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3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3076" name="Picture 4" descr="logo derecho a la ciudad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2535261" y="285728"/>
              <a:ext cx="5394325" cy="52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 rot="16200000">
              <a:off x="-2786091" y="3214686"/>
              <a:ext cx="6858001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0" y="6072206"/>
              <a:ext cx="9144000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2244725" y="2443163"/>
            <a:ext cx="58277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7200">
                <a:solidFill>
                  <a:srgbClr val="CC0066"/>
                </a:solidFill>
              </a:rPr>
              <a:t>Antecedentes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4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sp>
          <p:nvSpPr>
            <p:cNvPr id="3" name="2 Rectángulo"/>
            <p:cNvSpPr/>
            <p:nvPr/>
          </p:nvSpPr>
          <p:spPr>
            <a:xfrm rot="16200000">
              <a:off x="-2786091" y="3214686"/>
              <a:ext cx="6858001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0" y="6072206"/>
              <a:ext cx="9144000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5123" name="5 CuadroTexto"/>
          <p:cNvSpPr txBox="1">
            <a:spLocks noChangeArrowheads="1"/>
          </p:cNvSpPr>
          <p:nvPr/>
        </p:nvSpPr>
        <p:spPr bwMode="auto">
          <a:xfrm>
            <a:off x="1142976" y="285728"/>
            <a:ext cx="77866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MX" dirty="0"/>
              <a:t>Durante mas de veinte </a:t>
            </a:r>
            <a:r>
              <a:rPr lang="es-MX" dirty="0" smtClean="0"/>
              <a:t>años, </a:t>
            </a:r>
            <a:r>
              <a:rPr lang="es-MX" dirty="0"/>
              <a:t>las </a:t>
            </a:r>
            <a:r>
              <a:rPr lang="es-MX" dirty="0" smtClean="0"/>
              <a:t>Organizaciones Urbanas Populares luchamos no sólo </a:t>
            </a:r>
            <a:r>
              <a:rPr lang="es-MX" dirty="0"/>
              <a:t>por un cambio en nuestra Ciudad, sino </a:t>
            </a:r>
            <a:r>
              <a:rPr lang="es-MX" dirty="0" smtClean="0"/>
              <a:t>también </a:t>
            </a:r>
            <a:r>
              <a:rPr lang="es-MX" dirty="0"/>
              <a:t>en </a:t>
            </a:r>
            <a:r>
              <a:rPr lang="es-MX" dirty="0" smtClean="0"/>
              <a:t>todo el país</a:t>
            </a:r>
            <a:r>
              <a:rPr lang="es-MX" dirty="0"/>
              <a:t>, la iniciativa de la </a:t>
            </a:r>
            <a:r>
              <a:rPr lang="es-MX" dirty="0" smtClean="0"/>
              <a:t>Carta de la Ciudad de México por el Derecho a la Ciudad, está </a:t>
            </a:r>
            <a:r>
              <a:rPr lang="es-MX" dirty="0"/>
              <a:t>ligada a </a:t>
            </a:r>
            <a:r>
              <a:rPr lang="es-MX" dirty="0" smtClean="0"/>
              <a:t>todas </a:t>
            </a:r>
            <a:r>
              <a:rPr lang="es-MX" dirty="0"/>
              <a:t>las </a:t>
            </a:r>
            <a:r>
              <a:rPr lang="es-MX" dirty="0" smtClean="0"/>
              <a:t>luchas para construir </a:t>
            </a:r>
            <a:r>
              <a:rPr lang="es-MX" dirty="0"/>
              <a:t>una nueva </a:t>
            </a:r>
            <a:r>
              <a:rPr lang="es-MX" dirty="0" smtClean="0"/>
              <a:t>República con un modelo más  justo y democrático.</a:t>
            </a:r>
            <a:endParaRPr lang="es-MX" dirty="0"/>
          </a:p>
          <a:p>
            <a:pPr algn="just"/>
            <a:r>
              <a:rPr lang="es-MX" dirty="0"/>
              <a:t>H</a:t>
            </a:r>
            <a:r>
              <a:rPr lang="es-MX" dirty="0" smtClean="0"/>
              <a:t>ace </a:t>
            </a:r>
            <a:r>
              <a:rPr lang="es-MX" dirty="0"/>
              <a:t>diez </a:t>
            </a:r>
            <a:r>
              <a:rPr lang="es-MX" dirty="0" smtClean="0"/>
              <a:t>años, </a:t>
            </a:r>
            <a:r>
              <a:rPr lang="es-MX" dirty="0"/>
              <a:t>logramos ganar la Ciudad, </a:t>
            </a:r>
            <a:r>
              <a:rPr lang="es-MX" dirty="0" smtClean="0"/>
              <a:t>desplazamos a los conservadores quienes la gobernaron por mas </a:t>
            </a:r>
            <a:r>
              <a:rPr lang="es-MX" dirty="0"/>
              <a:t>de setenta </a:t>
            </a:r>
            <a:r>
              <a:rPr lang="es-MX" dirty="0" smtClean="0"/>
              <a:t>años, </a:t>
            </a:r>
            <a:r>
              <a:rPr lang="es-MX" dirty="0"/>
              <a:t>e</a:t>
            </a:r>
            <a:r>
              <a:rPr lang="es-MX" dirty="0" smtClean="0"/>
              <a:t>llos heredaron a nuestra Ciudad: </a:t>
            </a:r>
            <a:r>
              <a:rPr lang="es-MX" dirty="0"/>
              <a:t>deudas, pobreza, </a:t>
            </a:r>
            <a:r>
              <a:rPr lang="es-MX" dirty="0" smtClean="0"/>
              <a:t>marginación, muchas limitaciones y una ciudad que excluía a los sectores más necesitados. Por ello, la tarea de construir entre todos un modelo de Ciudad diferente, se convirtió en una tarea urgente.</a:t>
            </a:r>
            <a:endParaRPr lang="es-MX" dirty="0"/>
          </a:p>
        </p:txBody>
      </p:sp>
      <p:pic>
        <p:nvPicPr>
          <p:cNvPr id="7" name="6 Imagen" descr="Panor_mi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35369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Pintando la ciuda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2713" y="3475038"/>
            <a:ext cx="3165475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3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5124" name="Picture 4" descr="logo derecho a la ciudad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2535261" y="285728"/>
              <a:ext cx="5394325" cy="52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 rot="16200000">
              <a:off x="-2786091" y="3214686"/>
              <a:ext cx="6858001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0" y="6072206"/>
              <a:ext cx="9144000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2540000" y="71438"/>
            <a:ext cx="4960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7200">
                <a:solidFill>
                  <a:srgbClr val="CC0066"/>
                </a:solidFill>
              </a:rPr>
              <a:t>Historia</a:t>
            </a:r>
          </a:p>
          <a:p>
            <a:pPr algn="ctr"/>
            <a:r>
              <a:rPr lang="es-MX" sz="7200">
                <a:solidFill>
                  <a:srgbClr val="CC0066"/>
                </a:solidFill>
              </a:rPr>
              <a:t> </a:t>
            </a:r>
          </a:p>
          <a:p>
            <a:pPr algn="ctr"/>
            <a:r>
              <a:rPr lang="es-MX" sz="7200">
                <a:solidFill>
                  <a:srgbClr val="CC0066"/>
                </a:solidFill>
              </a:rPr>
              <a:t>de la </a:t>
            </a:r>
          </a:p>
          <a:p>
            <a:pPr algn="ctr"/>
            <a:endParaRPr lang="es-MX" sz="7200">
              <a:solidFill>
                <a:srgbClr val="CC0066"/>
              </a:solidFill>
            </a:endParaRPr>
          </a:p>
          <a:p>
            <a:pPr algn="ctr"/>
            <a:r>
              <a:rPr lang="es-MX" sz="7200">
                <a:solidFill>
                  <a:srgbClr val="CC0066"/>
                </a:solidFill>
              </a:rPr>
              <a:t>Iniciativa.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3081" name="6 Rectángulo"/>
          <p:cNvSpPr>
            <a:spLocks noChangeArrowheads="1"/>
          </p:cNvSpPr>
          <p:nvPr/>
        </p:nvSpPr>
        <p:spPr bwMode="auto">
          <a:xfrm>
            <a:off x="1000125" y="357188"/>
            <a:ext cx="814387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1600" dirty="0"/>
              <a:t>Desde el año </a:t>
            </a:r>
            <a:r>
              <a:rPr lang="es-ES" sz="1600" dirty="0" smtClean="0"/>
              <a:t>2000, planteamos la </a:t>
            </a:r>
            <a:r>
              <a:rPr lang="es-ES" sz="1600" dirty="0"/>
              <a:t>posibilidad de trabajar </a:t>
            </a:r>
            <a:r>
              <a:rPr lang="es-ES" sz="1600" dirty="0" smtClean="0"/>
              <a:t>esta </a:t>
            </a:r>
            <a:r>
              <a:rPr lang="es-ES" sz="1600" dirty="0"/>
              <a:t>iniciativa </a:t>
            </a:r>
            <a:r>
              <a:rPr lang="es-ES" sz="1600" dirty="0" smtClean="0"/>
              <a:t>en </a:t>
            </a:r>
            <a:r>
              <a:rPr lang="es-ES" sz="1600" dirty="0"/>
              <a:t>la Asamblea Mundial de Pobladores celebrada en nuestra Ciudad.</a:t>
            </a:r>
          </a:p>
          <a:p>
            <a:pPr algn="just"/>
            <a:r>
              <a:rPr lang="es-ES" sz="1600" dirty="0"/>
              <a:t>A partir del </a:t>
            </a:r>
            <a:r>
              <a:rPr lang="es-ES" sz="1600" dirty="0" smtClean="0"/>
              <a:t>2006, </a:t>
            </a:r>
            <a:r>
              <a:rPr lang="es-ES" sz="1600" dirty="0"/>
              <a:t>las organizaciones del Movimiento Urbano Popular de la Convención Nacional </a:t>
            </a:r>
            <a:r>
              <a:rPr lang="es-ES" sz="1600" dirty="0" smtClean="0"/>
              <a:t>Democrática, le </a:t>
            </a:r>
            <a:r>
              <a:rPr lang="es-ES" sz="1600" dirty="0"/>
              <a:t>planteamos al gobierno </a:t>
            </a:r>
            <a:r>
              <a:rPr lang="es-ES" sz="1600" dirty="0" smtClean="0"/>
              <a:t>nuestra </a:t>
            </a:r>
            <a:r>
              <a:rPr lang="es-ES" sz="1600" dirty="0"/>
              <a:t>intención de </a:t>
            </a:r>
            <a:r>
              <a:rPr lang="es-ES" sz="1600" dirty="0" smtClean="0"/>
              <a:t>crear la </a:t>
            </a:r>
            <a:r>
              <a:rPr lang="es-ES" sz="1600" dirty="0"/>
              <a:t>Carta de la Ciudad de México, </a:t>
            </a:r>
            <a:r>
              <a:rPr lang="es-ES" sz="1600" dirty="0" smtClean="0"/>
              <a:t>como una alternativa a </a:t>
            </a:r>
            <a:r>
              <a:rPr lang="es-ES" sz="1600" dirty="0"/>
              <a:t>la crisis social, económica y política por la que atraviesa nuestra </a:t>
            </a:r>
            <a:r>
              <a:rPr lang="es-ES" sz="1600" dirty="0" smtClean="0"/>
              <a:t>Ciudad. Así, da inicio el debate sobre la defensa de la ciudad, su presupuesto el derecho colectivo a la ciudad. </a:t>
            </a:r>
            <a:r>
              <a:rPr lang="es-ES" sz="1600" dirty="0"/>
              <a:t>Es </a:t>
            </a:r>
            <a:r>
              <a:rPr lang="es-ES" sz="1600" dirty="0" smtClean="0"/>
              <a:t>en agosto </a:t>
            </a:r>
            <a:r>
              <a:rPr lang="es-ES" sz="1600" dirty="0"/>
              <a:t>del </a:t>
            </a:r>
            <a:r>
              <a:rPr lang="es-ES" sz="1600" dirty="0" smtClean="0"/>
              <a:t>2007 </a:t>
            </a:r>
            <a:r>
              <a:rPr lang="es-ES" sz="1600" dirty="0"/>
              <a:t>cuando las </a:t>
            </a:r>
            <a:r>
              <a:rPr lang="es-ES" sz="1600" dirty="0" smtClean="0"/>
              <a:t>Organizaciones </a:t>
            </a:r>
            <a:r>
              <a:rPr lang="es-ES" sz="1600" dirty="0"/>
              <a:t>Urbano </a:t>
            </a:r>
            <a:r>
              <a:rPr lang="es-ES" sz="1600" dirty="0" smtClean="0"/>
              <a:t>Populares, </a:t>
            </a:r>
            <a:r>
              <a:rPr lang="es-ES" sz="1600" dirty="0"/>
              <a:t>realizamos una marcha </a:t>
            </a:r>
            <a:r>
              <a:rPr lang="es-ES" sz="1600" dirty="0" smtClean="0"/>
              <a:t>a la sede del </a:t>
            </a:r>
            <a:r>
              <a:rPr lang="es-ES" sz="1600" dirty="0"/>
              <a:t>Gobierno de la Ciudad, en donde una de nuestras principales demandas  fue que el Gobierno asumiera responsabilidades y mostrara voluntad política para iniciar el proceso de construcción de la Carta de la Ciudad de México por el Derecho a la </a:t>
            </a:r>
            <a:r>
              <a:rPr lang="es-ES" sz="1600" dirty="0" smtClean="0"/>
              <a:t>Ciudad en 2007 también, convocamos a diferentes actores de </a:t>
            </a:r>
            <a:r>
              <a:rPr lang="es-ES" sz="1600" dirty="0"/>
              <a:t>la Ciudad para conformar un Comité Promotor </a:t>
            </a:r>
            <a:r>
              <a:rPr lang="es-ES" sz="1600" dirty="0" smtClean="0"/>
              <a:t>de </a:t>
            </a:r>
            <a:r>
              <a:rPr lang="es-ES" sz="1600" dirty="0"/>
              <a:t>la Carta.</a:t>
            </a:r>
          </a:p>
        </p:txBody>
      </p:sp>
      <p:pic>
        <p:nvPicPr>
          <p:cNvPr id="7" name="6 Imagen" descr="Pintando la ciudad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71475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3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7172" name="Picture 4" descr="logo derecho a la ciudad4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2535261" y="285728"/>
              <a:ext cx="5394325" cy="52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Rectángulo"/>
            <p:cNvSpPr/>
            <p:nvPr/>
          </p:nvSpPr>
          <p:spPr>
            <a:xfrm rot="16200000">
              <a:off x="-2786091" y="3214686"/>
              <a:ext cx="6858001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0" y="6072206"/>
              <a:ext cx="9144000" cy="428628"/>
            </a:xfrm>
            <a:prstGeom prst="rect">
              <a:avLst/>
            </a:prstGeom>
            <a:solidFill>
              <a:srgbClr val="CC0066"/>
            </a:solidFill>
            <a:ln w="117475" cmpd="tri"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643042" y="571480"/>
            <a:ext cx="664797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5400" dirty="0">
                <a:solidFill>
                  <a:srgbClr val="CC0066"/>
                </a:solidFill>
              </a:rPr>
              <a:t>¿ </a:t>
            </a:r>
            <a:r>
              <a:rPr lang="es-MX" sz="5400" dirty="0" smtClean="0">
                <a:solidFill>
                  <a:srgbClr val="CC0066"/>
                </a:solidFill>
              </a:rPr>
              <a:t>Por qué </a:t>
            </a:r>
            <a:r>
              <a:rPr lang="es-MX" sz="5400" dirty="0">
                <a:solidFill>
                  <a:srgbClr val="CC0066"/>
                </a:solidFill>
              </a:rPr>
              <a:t>una </a:t>
            </a:r>
            <a:r>
              <a:rPr lang="es-MX" sz="5400" dirty="0" smtClean="0">
                <a:solidFill>
                  <a:srgbClr val="CC0066"/>
                </a:solidFill>
              </a:rPr>
              <a:t>Carta </a:t>
            </a:r>
            <a:endParaRPr lang="es-MX" sz="5400" dirty="0">
              <a:solidFill>
                <a:srgbClr val="CC0066"/>
              </a:solidFill>
            </a:endParaRPr>
          </a:p>
          <a:p>
            <a:pPr algn="ctr"/>
            <a:r>
              <a:rPr lang="es-MX" sz="5400" dirty="0">
                <a:solidFill>
                  <a:srgbClr val="CC0066"/>
                </a:solidFill>
              </a:rPr>
              <a:t> </a:t>
            </a:r>
          </a:p>
          <a:p>
            <a:pPr algn="ctr"/>
            <a:r>
              <a:rPr lang="es-MX" sz="5400" dirty="0">
                <a:solidFill>
                  <a:srgbClr val="CC0066"/>
                </a:solidFill>
              </a:rPr>
              <a:t>del Derecho a la</a:t>
            </a:r>
          </a:p>
          <a:p>
            <a:pPr algn="ctr"/>
            <a:endParaRPr lang="es-MX" sz="5400" dirty="0">
              <a:solidFill>
                <a:srgbClr val="CC0066"/>
              </a:solidFill>
            </a:endParaRPr>
          </a:p>
          <a:p>
            <a:pPr algn="ctr"/>
            <a:r>
              <a:rPr lang="es-MX" sz="5400" dirty="0">
                <a:solidFill>
                  <a:srgbClr val="CC0066"/>
                </a:solidFill>
              </a:rPr>
              <a:t>Ciudad?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4105" name="6 Rectángulo"/>
          <p:cNvSpPr>
            <a:spLocks noChangeArrowheads="1"/>
          </p:cNvSpPr>
          <p:nvPr/>
        </p:nvSpPr>
        <p:spPr bwMode="auto">
          <a:xfrm>
            <a:off x="1143000" y="285750"/>
            <a:ext cx="78581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dirty="0" smtClean="0"/>
              <a:t>Por que hay </a:t>
            </a:r>
            <a:r>
              <a:rPr lang="es-ES" dirty="0"/>
              <a:t>derechos que </a:t>
            </a:r>
            <a:r>
              <a:rPr lang="es-ES" dirty="0" smtClean="0"/>
              <a:t>aún </a:t>
            </a:r>
            <a:r>
              <a:rPr lang="es-ES" dirty="0"/>
              <a:t>no son efectivos en la Ciudad de </a:t>
            </a:r>
            <a:r>
              <a:rPr lang="es-ES" dirty="0" smtClean="0"/>
              <a:t>México </a:t>
            </a:r>
            <a:r>
              <a:rPr lang="es-ES" dirty="0"/>
              <a:t>y </a:t>
            </a:r>
            <a:r>
              <a:rPr lang="es-ES" dirty="0" smtClean="0"/>
              <a:t>por que es un instrumento que </a:t>
            </a:r>
            <a:r>
              <a:rPr lang="es-ES" dirty="0"/>
              <a:t>nos </a:t>
            </a:r>
            <a:r>
              <a:rPr lang="es-ES" dirty="0" smtClean="0"/>
              <a:t>permitirá incidir también, en el reconocimiento de derechos colectivos , para un disfrute equitativo de la Ciudad, dentro de principios de sustentabilidad, democracia, equidad y justicia social.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Pero sobre </a:t>
            </a:r>
            <a:r>
              <a:rPr lang="es-ES" dirty="0" smtClean="0"/>
              <a:t>todo y lo </a:t>
            </a:r>
            <a:r>
              <a:rPr lang="es-ES" dirty="0"/>
              <a:t>mas importante </a:t>
            </a:r>
            <a:r>
              <a:rPr lang="es-ES" dirty="0" smtClean="0"/>
              <a:t>para las Organizaciones Urbano </a:t>
            </a:r>
            <a:r>
              <a:rPr lang="es-ES" dirty="0"/>
              <a:t>P</a:t>
            </a:r>
            <a:r>
              <a:rPr lang="es-ES" dirty="0" smtClean="0"/>
              <a:t>opulares, </a:t>
            </a:r>
            <a:r>
              <a:rPr lang="es-ES" dirty="0"/>
              <a:t>será </a:t>
            </a:r>
            <a:r>
              <a:rPr lang="es-ES" dirty="0" smtClean="0"/>
              <a:t>que retomaremos  el proceso </a:t>
            </a:r>
            <a:r>
              <a:rPr lang="es-ES" dirty="0"/>
              <a:t>de la Reforma Política </a:t>
            </a:r>
            <a:r>
              <a:rPr lang="es-ES" dirty="0" smtClean="0"/>
              <a:t>para la Ciudad, una Constitución para ella y la conformación del </a:t>
            </a:r>
            <a:r>
              <a:rPr lang="es-ES" dirty="0"/>
              <a:t>estado treinta y </a:t>
            </a:r>
            <a:r>
              <a:rPr lang="es-ES" dirty="0" smtClean="0"/>
              <a:t>dos de nuestra República. </a:t>
            </a:r>
            <a:endParaRPr lang="es-ES" dirty="0"/>
          </a:p>
        </p:txBody>
      </p:sp>
      <p:pic>
        <p:nvPicPr>
          <p:cNvPr id="7" name="6 Imagen" descr="panel comple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149942"/>
            <a:ext cx="5929325" cy="27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9224" name="Picture 4" descr="logo derecho a la ciudad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2535238" y="285750"/>
            <a:ext cx="5394325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500188" y="857250"/>
            <a:ext cx="72009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8000">
                <a:solidFill>
                  <a:srgbClr val="CC0066"/>
                </a:solidFill>
              </a:rPr>
              <a:t>Ruta de trabajo</a:t>
            </a:r>
          </a:p>
          <a:p>
            <a:pPr algn="ctr"/>
            <a:endParaRPr lang="es-MX" sz="8000">
              <a:solidFill>
                <a:srgbClr val="CC0066"/>
              </a:solidFill>
            </a:endParaRPr>
          </a:p>
          <a:p>
            <a:pPr algn="ctr"/>
            <a:r>
              <a:rPr lang="es-MX" sz="8000">
                <a:solidFill>
                  <a:srgbClr val="CC0066"/>
                </a:solidFill>
              </a:rPr>
              <a:t>de la Carta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16200000">
            <a:off x="-2786091" y="3214686"/>
            <a:ext cx="6858001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6072206"/>
            <a:ext cx="9144000" cy="428628"/>
          </a:xfrm>
          <a:prstGeom prst="rect">
            <a:avLst/>
          </a:prstGeom>
          <a:solidFill>
            <a:srgbClr val="CC0066"/>
          </a:solidFill>
          <a:ln w="117475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928662" y="214313"/>
            <a:ext cx="79296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dirty="0"/>
              <a:t>A partir de la conformación del Comité Promotor de la </a:t>
            </a:r>
            <a:r>
              <a:rPr lang="es-MX" dirty="0" smtClean="0"/>
              <a:t>Carta de la Ciudad de México, definimos </a:t>
            </a:r>
            <a:r>
              <a:rPr lang="es-MX" dirty="0"/>
              <a:t>una ruta critica de trabajo:</a:t>
            </a:r>
          </a:p>
          <a:p>
            <a:pPr marL="342900" indent="-342900" algn="just">
              <a:defRPr/>
            </a:pPr>
            <a:r>
              <a:rPr lang="es-MX" dirty="0"/>
              <a:t>1.En enero de </a:t>
            </a:r>
            <a:r>
              <a:rPr lang="es-MX" dirty="0" smtClean="0"/>
              <a:t>2008, </a:t>
            </a:r>
            <a:r>
              <a:rPr lang="es-MX" dirty="0"/>
              <a:t>en el marco del Foro Social Mundial, en </a:t>
            </a:r>
            <a:r>
              <a:rPr lang="es-MX" dirty="0" smtClean="0"/>
              <a:t>la Ciudad,  impulsamos </a:t>
            </a:r>
            <a:r>
              <a:rPr lang="es-MX" dirty="0"/>
              <a:t>el Foro </a:t>
            </a:r>
            <a:r>
              <a:rPr lang="es-MX" dirty="0" smtClean="0"/>
              <a:t>Social Capítulo </a:t>
            </a:r>
            <a:r>
              <a:rPr lang="es-MX" dirty="0"/>
              <a:t>México</a:t>
            </a:r>
            <a:r>
              <a:rPr lang="es-MX" dirty="0" smtClean="0"/>
              <a:t>, que se llevó a cabo en el  Zócalo </a:t>
            </a:r>
            <a:r>
              <a:rPr lang="es-MX" dirty="0"/>
              <a:t>de la </a:t>
            </a:r>
            <a:r>
              <a:rPr lang="es-MX" dirty="0" smtClean="0"/>
              <a:t>Ciudad de México. En ese marco, instalamos </a:t>
            </a:r>
            <a:r>
              <a:rPr lang="es-MX" dirty="0"/>
              <a:t>la carpa con el tema El </a:t>
            </a:r>
            <a:r>
              <a:rPr lang="es-MX" dirty="0" smtClean="0"/>
              <a:t>Derecho </a:t>
            </a:r>
            <a:r>
              <a:rPr lang="es-MX" dirty="0"/>
              <a:t>a la Ciudad y el Hábitat, para dar a conocer </a:t>
            </a:r>
            <a:r>
              <a:rPr lang="es-MX" dirty="0" smtClean="0"/>
              <a:t>el trabajo realizado y para involucrar a los habitantes. </a:t>
            </a:r>
            <a:endParaRPr lang="es-MX" dirty="0"/>
          </a:p>
        </p:txBody>
      </p:sp>
      <p:pic>
        <p:nvPicPr>
          <p:cNvPr id="7" name="6 Imagen" descr="Mesa de trabaj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157" y="2285993"/>
            <a:ext cx="4449406" cy="321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1057</Words>
  <Application>Microsoft Office PowerPoint</Application>
  <PresentationFormat>Presentación en pantalla (4:3)</PresentationFormat>
  <Paragraphs>67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Erika </dc:creator>
  <cp:lastModifiedBy>Miguel Ángel</cp:lastModifiedBy>
  <cp:revision>61</cp:revision>
  <dcterms:created xsi:type="dcterms:W3CDTF">2009-09-22T18:12:25Z</dcterms:created>
  <dcterms:modified xsi:type="dcterms:W3CDTF">2009-10-03T22:16:24Z</dcterms:modified>
</cp:coreProperties>
</file>