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81" r:id="rId10"/>
    <p:sldId id="382" r:id="rId11"/>
    <p:sldId id="294" r:id="rId12"/>
    <p:sldId id="383" r:id="rId13"/>
    <p:sldId id="390" r:id="rId14"/>
    <p:sldId id="389" r:id="rId15"/>
    <p:sldId id="388" r:id="rId16"/>
    <p:sldId id="386" r:id="rId17"/>
    <p:sldId id="387" r:id="rId18"/>
    <p:sldId id="396" r:id="rId19"/>
    <p:sldId id="391" r:id="rId20"/>
    <p:sldId id="399" r:id="rId21"/>
    <p:sldId id="393" r:id="rId22"/>
    <p:sldId id="394" r:id="rId23"/>
    <p:sldId id="398" r:id="rId24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D4D4D"/>
    <a:srgbClr val="FF3300"/>
    <a:srgbClr val="FF0000"/>
    <a:srgbClr val="CCCCFF"/>
    <a:srgbClr val="6699FF"/>
    <a:srgbClr val="FFFF00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 snapToObjects="1">
      <p:cViewPr varScale="1">
        <p:scale>
          <a:sx n="65" d="100"/>
          <a:sy n="65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F5531E-9167-4F84-BB68-3B3C62C9B311}" type="datetimeFigureOut">
              <a:rPr lang="es-MX"/>
              <a:pPr>
                <a:defRPr/>
              </a:pPr>
              <a:t>10/11/2009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9B3861-61DC-4FC0-A849-59E1019819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523DF-2447-476C-8C70-3DD4656820E8}" type="slidenum">
              <a:rPr lang="es-MX" smtClean="0"/>
              <a:pPr/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>
                <a:latin typeface="Arial" pitchFamily="34" charset="0"/>
              </a:rPr>
              <a:t>En 2006 representó	12%</a:t>
            </a:r>
          </a:p>
          <a:p>
            <a:r>
              <a:rPr lang="es-MX" smtClean="0">
                <a:latin typeface="Arial" pitchFamily="34" charset="0"/>
              </a:rPr>
              <a:t>En 2007 representó	17.6%</a:t>
            </a:r>
          </a:p>
          <a:p>
            <a:r>
              <a:rPr lang="es-MX" smtClean="0">
                <a:latin typeface="Arial" pitchFamily="34" charset="0"/>
              </a:rPr>
              <a:t>En 2008 representó    	19%</a:t>
            </a:r>
          </a:p>
          <a:p>
            <a:r>
              <a:rPr lang="es-MX" smtClean="0">
                <a:latin typeface="Arial" pitchFamily="34" charset="0"/>
              </a:rPr>
              <a:t>En 2009 representará 	21%</a:t>
            </a:r>
            <a:endParaRPr lang="es-ES" smtClean="0">
              <a:latin typeface="Arial" pitchFamily="34" charset="0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F527C-08CA-47E9-AB9C-A428511E012B}" type="slidenum">
              <a:rPr lang="es-ES" smtClean="0">
                <a:ea typeface="MS PGothic" pitchFamily="34" charset="-128"/>
              </a:rPr>
              <a:pPr/>
              <a:t>6</a:t>
            </a:fld>
            <a:endParaRPr lang="es-E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6B446-3848-43E9-AACE-0E08EB98C738}" type="slidenum">
              <a:rPr lang="es-ES" smtClean="0">
                <a:ea typeface="MS PGothic" pitchFamily="34" charset="-128"/>
              </a:rPr>
              <a:pPr/>
              <a:t>9</a:t>
            </a:fld>
            <a:endParaRPr lang="es-ES" smtClean="0">
              <a:ea typeface="MS PGothic" pitchFamily="34" charset="-128"/>
            </a:endParaRPr>
          </a:p>
        </p:txBody>
      </p:sp>
      <p:sp>
        <p:nvSpPr>
          <p:cNvPr id="37892" name="4 Marcador de notas"/>
          <p:cNvSpPr>
            <a:spLocks noGrp="1"/>
          </p:cNvSpPr>
          <p:nvPr>
            <p:ph type="body" idx="1"/>
          </p:nvPr>
        </p:nvSpPr>
        <p:spPr bwMode="auto">
          <a:xfrm>
            <a:off x="685800" y="4500563"/>
            <a:ext cx="5486400" cy="21272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MX" sz="1400" smtClean="0"/>
              <a:t>El </a:t>
            </a:r>
            <a:r>
              <a:rPr lang="es-MX" sz="1400" b="1" smtClean="0">
                <a:solidFill>
                  <a:srgbClr val="C00000"/>
                </a:solidFill>
              </a:rPr>
              <a:t>36%</a:t>
            </a:r>
            <a:r>
              <a:rPr lang="es-MX" sz="1400" smtClean="0"/>
              <a:t> de las operaciones trabajadores de menores ingresos son acompañadas por un subsidio del gobierno federal (“Esta es tu casa”).  </a:t>
            </a:r>
          </a:p>
          <a:p>
            <a:pPr algn="r"/>
            <a:endParaRPr lang="es-MX" sz="1400" smtClean="0"/>
          </a:p>
          <a:p>
            <a:pPr algn="r"/>
            <a:r>
              <a:rPr lang="es-MX" sz="1400" smtClean="0"/>
              <a:t>En el caso de operaciones de vivienda nueva, el porcentaje es ligeramente mayor </a:t>
            </a:r>
            <a:r>
              <a:rPr lang="es-MX" sz="1400" b="1" smtClean="0">
                <a:solidFill>
                  <a:srgbClr val="C00000"/>
                </a:solidFill>
              </a:rPr>
              <a:t>(37%)</a:t>
            </a:r>
            <a:r>
              <a:rPr lang="es-MX" sz="1400" smtClean="0"/>
              <a:t>.  </a:t>
            </a:r>
          </a:p>
          <a:p>
            <a:pPr algn="r"/>
            <a:endParaRPr lang="es-MX" sz="1400" smtClean="0"/>
          </a:p>
          <a:p>
            <a:pPr algn="r"/>
            <a:r>
              <a:rPr lang="es-MX" sz="1400" smtClean="0"/>
              <a:t>En volumen representan </a:t>
            </a:r>
          </a:p>
          <a:p>
            <a:pPr algn="r"/>
            <a:r>
              <a:rPr lang="es-MX" sz="1400" b="1" smtClean="0">
                <a:solidFill>
                  <a:srgbClr val="C00000"/>
                </a:solidFill>
              </a:rPr>
              <a:t>5 veces</a:t>
            </a:r>
            <a:r>
              <a:rPr lang="es-MX" sz="1400" smtClean="0"/>
              <a:t> más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06E5-61AF-4382-88F5-1012371FFEEC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D298-2BD3-4581-9760-C564D6F38A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CB28-D977-4FED-8873-4482E2F9CDA2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A3B3-0CD7-4536-9639-ECE5056238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03B2-1867-4EB7-9240-E7739B79391C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E9E4-5FB3-49D3-9DE1-74A1E52B0D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CDAE-98AE-4A52-B8DF-CB26EED1D19A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39E7-EB20-4311-9DAA-5A4FC33946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B6A2-B272-4BC1-AAA5-025037965B51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649-9461-466A-B9ED-B2594D562E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2CBE-33ED-4B0E-93B3-D5ECC9B8BB87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1CBB-8258-4F55-BD5A-5F59838A89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92AA-AA7A-45A4-B04C-5895947DDE76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6D00-1790-44E1-8C35-9B685FA9B8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230E-2FFF-40C7-8C4B-BD4F830A6C93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8153-49FC-4895-852D-E381C442D9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4604-49C3-43C1-ACA2-EB072C93EC38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C4F1-1CA3-4E54-9E11-A05FA16AFBA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040F-3068-45F2-96FB-FD206906CEFA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E0C5-B0BC-47E6-B453-112253FC07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A83-6AAF-4816-BABB-167A3783EB4F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50C8-16ED-40E1-B52D-B4890FCD4D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EE82-5A28-4325-9571-95882CE121A6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5318-94B8-4A91-9914-A1AECC699D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717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09D93353-449E-4C4D-98D1-ADB720DF7581}" type="datetime1">
              <a:rPr lang="es-ES_tradnl"/>
              <a:pPr>
                <a:defRPr/>
              </a:pPr>
              <a:t>10/11/2009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AE0B91C4-CE25-4A9E-BAC0-FBDA96B642A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5" charset="-128"/>
          <a:cs typeface="Geneva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65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65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65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Hoja_de_c_lculo_de_Microsoft_Office_Excel_97-20038.xls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027113" y="3186113"/>
            <a:ext cx="7331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urbana y de vivienda en tiempo de crisis.</a:t>
            </a:r>
          </a:p>
          <a:p>
            <a:pPr algn="ctr">
              <a:defRPr/>
            </a:pP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Desafíos y cambios para atender la</a:t>
            </a:r>
          </a:p>
          <a:p>
            <a:pPr algn="ctr">
              <a:defRPr/>
            </a:pP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Producción Social de Vivienda </a:t>
            </a:r>
            <a:endParaRPr lang="es-E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47675" y="5969000"/>
            <a:ext cx="121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s-MX" sz="1400" i="1">
                <a:solidFill>
                  <a:srgbClr val="CC0000"/>
                </a:solidFill>
              </a:rPr>
              <a:t>GCC/101109</a:t>
            </a:r>
            <a:endParaRPr lang="es-ES" sz="1400" i="1">
              <a:solidFill>
                <a:srgbClr val="CC0000"/>
              </a:solidFill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500188" y="2227263"/>
            <a:ext cx="6296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C00000"/>
                </a:solidFill>
              </a:rPr>
              <a:t>Seminario Latinoamericano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4460875" y="3714750"/>
            <a:ext cx="2606675" cy="21478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366713"/>
            <a:ext cx="4792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Producción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vivienda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social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pic>
        <p:nvPicPr>
          <p:cNvPr id="20484" name="Picture 15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2" t="34274" r="62299" b="9802"/>
          <a:stretch>
            <a:fillRect/>
          </a:stretch>
        </p:blipFill>
        <p:spPr bwMode="auto">
          <a:xfrm>
            <a:off x="2824163" y="2443163"/>
            <a:ext cx="103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5" descr="Compra vivienda nueva o us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928688"/>
            <a:ext cx="18557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0" descr="Construcción terreno prop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550" y="1041400"/>
            <a:ext cx="179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2" descr="Remodelació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100" y="3659188"/>
            <a:ext cx="16367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3" descr="Sustitución garantí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3698875"/>
            <a:ext cx="21320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4924425" y="2322513"/>
            <a:ext cx="179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Compra vivienda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(nueva o usada)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64125" y="5273675"/>
            <a:ext cx="215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Remodelación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y mejora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12 CuadroTexto"/>
          <p:cNvSpPr txBox="1">
            <a:spLocks noChangeArrowheads="1"/>
          </p:cNvSpPr>
          <p:nvPr/>
        </p:nvSpPr>
        <p:spPr bwMode="auto">
          <a:xfrm>
            <a:off x="7169150" y="2551113"/>
            <a:ext cx="142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Construcción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13 CuadroTexto"/>
          <p:cNvSpPr txBox="1">
            <a:spLocks noChangeArrowheads="1"/>
          </p:cNvSpPr>
          <p:nvPr/>
        </p:nvSpPr>
        <p:spPr bwMode="auto">
          <a:xfrm>
            <a:off x="7448550" y="4987925"/>
            <a:ext cx="136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Substitución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hipoteca</a:t>
            </a:r>
          </a:p>
        </p:txBody>
      </p:sp>
      <p:pic>
        <p:nvPicPr>
          <p:cNvPr id="20493" name="Picture 16" descr="Figura humana derechohabie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376488"/>
            <a:ext cx="1000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Flecha derecha"/>
          <p:cNvSpPr/>
          <p:nvPr/>
        </p:nvSpPr>
        <p:spPr>
          <a:xfrm>
            <a:off x="1847850" y="3076575"/>
            <a:ext cx="723900" cy="319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4" name="33 Flecha derecha"/>
          <p:cNvSpPr/>
          <p:nvPr/>
        </p:nvSpPr>
        <p:spPr>
          <a:xfrm>
            <a:off x="4460875" y="4751388"/>
            <a:ext cx="3254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4470400" y="1679575"/>
            <a:ext cx="2238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37" name="36 Forma"/>
          <p:cNvCxnSpPr>
            <a:endCxn id="35" idx="1"/>
          </p:cNvCxnSpPr>
          <p:nvPr/>
        </p:nvCxnSpPr>
        <p:spPr>
          <a:xfrm flipV="1">
            <a:off x="4019550" y="1839913"/>
            <a:ext cx="450850" cy="165893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34" idx="1"/>
          </p:cNvCxnSpPr>
          <p:nvPr/>
        </p:nvCxnSpPr>
        <p:spPr>
          <a:xfrm>
            <a:off x="4019550" y="3498850"/>
            <a:ext cx="441325" cy="14128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41525" y="3902075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</a:t>
            </a:r>
            <a:r>
              <a:rPr lang="es-MX" sz="1600" b="1" dirty="0"/>
              <a:t> </a:t>
            </a: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endParaRPr lang="es-MX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5438" y="312738"/>
            <a:ext cx="438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rgbClr val="C00000"/>
                </a:solidFill>
                <a:latin typeface="+mj-lt"/>
              </a:rPr>
              <a:t>Solución Integral </a:t>
            </a:r>
            <a:r>
              <a:rPr lang="es-MX" sz="2400" dirty="0">
                <a:solidFill>
                  <a:srgbClr val="4D4D4D"/>
                </a:solidFill>
                <a:latin typeface="+mj-lt"/>
              </a:rPr>
              <a:t>para los derechohabientes</a:t>
            </a:r>
            <a:endParaRPr lang="es-ES" sz="2400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21507" name="Picture 6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4" t="35873" r="63010"/>
          <a:stretch>
            <a:fillRect/>
          </a:stretch>
        </p:blipFill>
        <p:spPr bwMode="auto">
          <a:xfrm>
            <a:off x="1022350" y="1485900"/>
            <a:ext cx="13890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2" descr="Remodel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263" y="1358900"/>
            <a:ext cx="197961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 descr="Figura humana derechohabien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3789363"/>
            <a:ext cx="12573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3449638" y="5961063"/>
            <a:ext cx="1646237" cy="4000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s-MX" sz="2000" b="1" dirty="0">
                <a:solidFill>
                  <a:srgbClr val="4D4D4D"/>
                </a:solidFill>
                <a:latin typeface="+mj-lt"/>
              </a:rPr>
              <a:t>Emprendedor</a:t>
            </a:r>
            <a:endParaRPr lang="es-ES" sz="20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7016750" y="3214688"/>
            <a:ext cx="1984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b="1" dirty="0">
                <a:solidFill>
                  <a:srgbClr val="4D4D4D"/>
                </a:solidFill>
                <a:latin typeface="+mj-lt"/>
              </a:rPr>
              <a:t>Proyecto, trámites y realización de obra individual</a:t>
            </a:r>
            <a:endParaRPr lang="es-ES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571750" y="3573463"/>
            <a:ext cx="3286125" cy="3211512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Flecha izquierda y derecha"/>
          <p:cNvSpPr/>
          <p:nvPr/>
        </p:nvSpPr>
        <p:spPr>
          <a:xfrm>
            <a:off x="2714625" y="2286000"/>
            <a:ext cx="3143250" cy="42862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Flecha arriba y abajo"/>
          <p:cNvSpPr/>
          <p:nvPr/>
        </p:nvSpPr>
        <p:spPr>
          <a:xfrm rot="19334549">
            <a:off x="2562225" y="3189288"/>
            <a:ext cx="428625" cy="2605087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Flecha arriba y abajo"/>
          <p:cNvSpPr/>
          <p:nvPr/>
        </p:nvSpPr>
        <p:spPr>
          <a:xfrm rot="2369590">
            <a:off x="5643563" y="3170238"/>
            <a:ext cx="428625" cy="2605087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158750" y="3214688"/>
            <a:ext cx="198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4D4D4D"/>
                </a:solidFill>
                <a:latin typeface="+mj-lt"/>
              </a:rPr>
              <a:t>Asesoría y trámite</a:t>
            </a:r>
          </a:p>
          <a:p>
            <a:pPr>
              <a:defRPr/>
            </a:pPr>
            <a:r>
              <a:rPr lang="es-MX" b="1" dirty="0">
                <a:solidFill>
                  <a:srgbClr val="4D4D4D"/>
                </a:solidFill>
                <a:latin typeface="+mj-lt"/>
              </a:rPr>
              <a:t>gratuito de crédito</a:t>
            </a:r>
            <a:endParaRPr lang="es-ES" b="1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" y="71438"/>
            <a:ext cx="4471988" cy="785812"/>
          </a:xfrm>
        </p:spPr>
        <p:txBody>
          <a:bodyPr/>
          <a:lstStyle/>
          <a:p>
            <a:pPr algn="l">
              <a:defRPr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Más créditos para remodelación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000750" y="965200"/>
            <a:ext cx="292893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En 2008 se originaron 780 créditos para remodelación o ampliación.</a:t>
            </a:r>
          </a:p>
          <a:p>
            <a:pPr algn="r" eaLnBrk="0" hangingPunct="0">
              <a:defRPr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  <a:p>
            <a:pPr algn="r" eaLnBrk="0" hangingPunct="0">
              <a:defRPr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En julio de 2009 lanzamos el programa de promoción de remodelación, mejora y ampliación.   En 3 meses se han triplicado el número de créditos…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072188" y="5357813"/>
            <a:ext cx="2714625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Se promueven los paquetes de </a:t>
            </a:r>
            <a:r>
              <a:rPr lang="es-MX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ecotecnologías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como parte de las remodelaciones y ampliaciones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79450"/>
            <a:ext cx="5249862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Group 5"/>
          <p:cNvGraphicFramePr>
            <a:graphicFrameLocks noGrp="1"/>
          </p:cNvGraphicFramePr>
          <p:nvPr/>
        </p:nvGraphicFramePr>
        <p:xfrm>
          <a:off x="827088" y="2246313"/>
          <a:ext cx="2530466" cy="2500331"/>
        </p:xfrm>
        <a:graphic>
          <a:graphicData uri="http://schemas.openxmlformats.org/drawingml/2006/table">
            <a:tbl>
              <a:tblPr/>
              <a:tblGrid>
                <a:gridCol w="1216780"/>
                <a:gridCol w="1313686"/>
              </a:tblGrid>
              <a:tr h="402233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  <a:cs typeface="Arial" charset="0"/>
                        </a:rPr>
                        <a:t>Género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65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  <a:cs typeface="Arial" charset="0"/>
                        </a:rPr>
                        <a:t>Asesores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65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61243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</a:rPr>
                        <a:t>Masculino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</a:rPr>
                        <a:t>205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72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</a:rPr>
                        <a:t>Femenino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</a:rPr>
                        <a:t>44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71937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-65" charset="-128"/>
                          <a:cs typeface="Arial" charset="0"/>
                        </a:rPr>
                        <a:t>Total</a:t>
                      </a: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65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65" charset="-128"/>
                        </a:rPr>
                        <a:t>249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7" name="Text Box 86"/>
          <p:cNvSpPr txBox="1">
            <a:spLocks noChangeArrowheads="1"/>
          </p:cNvSpPr>
          <p:nvPr/>
        </p:nvSpPr>
        <p:spPr bwMode="auto">
          <a:xfrm>
            <a:off x="2987675" y="5603875"/>
            <a:ext cx="369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>
            <a:spAutoFit/>
          </a:bodyPr>
          <a:lstStyle/>
          <a:p>
            <a:pPr eaLnBrk="0" fontAlgn="b" hangingPunct="0">
              <a:buFont typeface="Arial" pitchFamily="34" charset="0"/>
              <a:buNone/>
            </a:pPr>
            <a:r>
              <a:rPr lang="es-ES_tradnl" sz="1400" b="1" u="sng"/>
              <a:t>Cuadro 1. Asesores por género</a:t>
            </a:r>
            <a:endParaRPr lang="es-ES" sz="1400" b="1" u="sng"/>
          </a:p>
        </p:txBody>
      </p:sp>
      <p:graphicFrame>
        <p:nvGraphicFramePr>
          <p:cNvPr id="5122" name="Object 22"/>
          <p:cNvGraphicFramePr>
            <a:graphicFrameLocks noChangeAspect="1"/>
          </p:cNvGraphicFramePr>
          <p:nvPr/>
        </p:nvGraphicFramePr>
        <p:xfrm>
          <a:off x="3563938" y="1571625"/>
          <a:ext cx="6337300" cy="4032250"/>
        </p:xfrm>
        <a:graphic>
          <a:graphicData uri="http://schemas.openxmlformats.org/presentationml/2006/ole">
            <p:oleObj spid="_x0000_s5122" r:id="rId3" imgW="6334293" imgH="4029805" progId="Excel.Sheet.8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8" y="1143000"/>
            <a:ext cx="8137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Geneva" pitchFamily="-65" charset="-128"/>
                <a:cs typeface="+mn-cs"/>
              </a:rPr>
              <a:t>Actualmente están registrados 249 emprendedores en redes</a:t>
            </a:r>
            <a:r>
              <a:rPr lang="es-MX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Geneva" pitchFamily="-65" charset="-128"/>
                <a:cs typeface="+mn-cs"/>
              </a:rPr>
              <a:t>.</a:t>
            </a:r>
            <a:endParaRPr lang="es-ES_tradnl" dirty="0">
              <a:latin typeface="Arial" charset="0"/>
              <a:ea typeface="Geneva" pitchFamily="-65" charset="-128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50" y="6069013"/>
            <a:ext cx="8532813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Se han certificado más de 600 emprendedores.   300 están en proceso de registro en el sistema de Redes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1450" y="214313"/>
            <a:ext cx="4471988" cy="7858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Emprendedores…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N098519\Desktop\EMPRENDEDOR INFONAVIT\Cartel-remod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8114">
            <a:off x="5561013" y="1539875"/>
            <a:ext cx="297656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IN098519\Desktop\EMPRENDEDOR INFONAVIT\remodela-emprende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938" y="2833688"/>
            <a:ext cx="12144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IN098519\AppData\Local\Microsoft\Windows\Temporary Internet Files\Content.Outlook\S2IX80BW\Boletín-emprendedor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IN098519\Desktop\EMPRENDEDOR INFONAVIT\volante-remode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929063"/>
            <a:ext cx="28527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13" y="6492875"/>
            <a:ext cx="2133600" cy="365125"/>
          </a:xfrm>
        </p:spPr>
        <p:txBody>
          <a:bodyPr/>
          <a:lstStyle/>
          <a:p>
            <a:pPr>
              <a:defRPr/>
            </a:pPr>
            <a:fld id="{F555E71D-FD20-4D82-B62D-D52B9FB41985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  <p:graphicFrame>
        <p:nvGraphicFramePr>
          <p:cNvPr id="6146" name="9 Gráfico"/>
          <p:cNvGraphicFramePr>
            <a:graphicFrameLocks/>
          </p:cNvGraphicFramePr>
          <p:nvPr/>
        </p:nvGraphicFramePr>
        <p:xfrm>
          <a:off x="428625" y="1428750"/>
          <a:ext cx="3929063" cy="2428875"/>
        </p:xfrm>
        <a:graphic>
          <a:graphicData uri="http://schemas.openxmlformats.org/presentationml/2006/ole">
            <p:oleObj spid="_x0000_s6146" r:id="rId3" imgW="3932261" imgH="2432515" progId="Excel.Sheet.8">
              <p:embed/>
            </p:oleObj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857875" y="1071563"/>
            <a:ext cx="1890713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latin typeface="+mj-lt"/>
              </a:rPr>
              <a:t>Distribución por estado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85813" y="3857625"/>
            <a:ext cx="24399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  <a:cs typeface="+mn-cs"/>
              </a:rPr>
              <a:t>Productividad semanal: 17,237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501650"/>
            <a:ext cx="68580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MX" sz="1600" b="1" dirty="0">
                <a:solidFill>
                  <a:srgbClr val="C00000"/>
                </a:solidFill>
                <a:latin typeface="Arial" charset="0"/>
                <a:ea typeface="MS PGothic" pitchFamily="34" charset="-128"/>
                <a:cs typeface="+mn-cs"/>
              </a:rPr>
              <a:t>Prospectos</a:t>
            </a: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MS PGothic" pitchFamily="34" charset="-128"/>
                <a:cs typeface="+mn-cs"/>
              </a:rPr>
              <a:t> de crédito (Impulso de meta 2009)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  <a:cs typeface="+mn-cs"/>
              </a:rPr>
              <a:t>Resultados al 8 de noviembre 2009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00188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14813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625" y="4643438"/>
          <a:ext cx="3429000" cy="2000250"/>
        </p:xfrm>
        <a:graphic>
          <a:graphicData uri="http://schemas.openxmlformats.org/presentationml/2006/ole">
            <p:oleObj spid="_x0000_s6147" r:id="rId6" imgW="3432345" imgH="1999661" progId="Excel.Sheet.8">
              <p:embed/>
            </p:oleObj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500188" y="6253163"/>
            <a:ext cx="32861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prospectos: 26,522</a:t>
            </a:r>
          </a:p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prospectos con NSS: 18,279	</a:t>
            </a:r>
          </a:p>
        </p:txBody>
      </p:sp>
      <p:sp>
        <p:nvSpPr>
          <p:cNvPr id="14" name="13 Elipse"/>
          <p:cNvSpPr/>
          <p:nvPr/>
        </p:nvSpPr>
        <p:spPr>
          <a:xfrm>
            <a:off x="571500" y="1928813"/>
            <a:ext cx="1714500" cy="1571625"/>
          </a:xfrm>
          <a:prstGeom prst="ellipse">
            <a:avLst/>
          </a:prstGeom>
          <a:noFill/>
          <a:ln>
            <a:solidFill>
              <a:srgbClr val="CC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DC7D9EB-2A5E-47EF-B88A-285D841B34AE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  <p:sp>
        <p:nvSpPr>
          <p:cNvPr id="9" name="8 Rectángulo"/>
          <p:cNvSpPr/>
          <p:nvPr/>
        </p:nvSpPr>
        <p:spPr>
          <a:xfrm>
            <a:off x="0" y="501650"/>
            <a:ext cx="68580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Reporte de </a:t>
            </a:r>
            <a:r>
              <a:rPr lang="es-MX" sz="1600" b="1" dirty="0">
                <a:solidFill>
                  <a:srgbClr val="C00000"/>
                </a:solidFill>
                <a:latin typeface="Arial" charset="0"/>
              </a:rPr>
              <a:t>prospectos</a:t>
            </a: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de crédito (Impulso de meta 2009)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 al 8 de noviembre 2009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85938" y="1571625"/>
            <a:ext cx="2500312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400" b="1" dirty="0">
                <a:latin typeface="+mj-lt"/>
              </a:rPr>
              <a:t>Total de Remodelar y Construir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48815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5715000" y="3214688"/>
            <a:ext cx="3286125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prospectos: 9,494</a:t>
            </a:r>
          </a:p>
          <a:p>
            <a:pPr>
              <a:defRPr/>
            </a:pPr>
            <a:endParaRPr lang="es-MX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Remodelar: 7,851</a:t>
            </a:r>
          </a:p>
          <a:p>
            <a:pPr>
              <a:defRPr/>
            </a:pPr>
            <a:endParaRPr lang="es-MX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Construir: 1,643</a:t>
            </a:r>
          </a:p>
          <a:p>
            <a:pPr>
              <a:defRPr/>
            </a:pPr>
            <a:endParaRPr lang="es-MX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prospectos  con NSS: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6,713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320E74C-0C43-4BAB-891D-54290AD3C6FB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00250"/>
            <a:ext cx="52466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429000" y="1428750"/>
            <a:ext cx="1966913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latin typeface="+mj-lt"/>
              </a:rPr>
              <a:t>Total de Emprendedores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501650"/>
            <a:ext cx="68580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Registro de </a:t>
            </a:r>
            <a:r>
              <a:rPr lang="es-MX" sz="1600" b="1" dirty="0">
                <a:solidFill>
                  <a:srgbClr val="C00000"/>
                </a:solidFill>
                <a:latin typeface="Arial" charset="0"/>
              </a:rPr>
              <a:t>EMPRENDEDORES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 al 8 de noviembre 2009</a:t>
            </a:r>
            <a:endParaRPr lang="es-MX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56864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EMPRENDEDOR  </a:t>
            </a:r>
            <a:b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</a:b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CRÉDITO  TIPO INDIVIDUAL</a:t>
            </a:r>
            <a:b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</a:b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285875"/>
            <a:ext cx="4186238" cy="23574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200" b="1" dirty="0">
                <a:latin typeface="+mn-lt"/>
                <a:ea typeface="Geneva" pitchFamily="-65" charset="-128"/>
                <a:cs typeface="Geneva" pitchFamily="-65" charset="-128"/>
              </a:rPr>
              <a:t>DERECHOHABIENTES CRÉDITO CONYUGAL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200" b="1" dirty="0">
                <a:latin typeface="+mn-lt"/>
                <a:ea typeface="Geneva" pitchFamily="-65" charset="-128"/>
                <a:cs typeface="Geneva" pitchFamily="-65" charset="-128"/>
              </a:rPr>
              <a:t>NSS : </a:t>
            </a:r>
            <a:r>
              <a:rPr lang="es-ES" sz="1200" dirty="0">
                <a:ea typeface="Geneva" pitchFamily="-109" charset="-128"/>
                <a:cs typeface="+mn-cs"/>
              </a:rPr>
              <a:t>30876619997</a:t>
            </a:r>
            <a:endParaRPr lang="es-ES" sz="1200" dirty="0">
              <a:latin typeface="+mn-lt"/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200" dirty="0">
                <a:latin typeface="+mn-lt"/>
                <a:ea typeface="Geneva" pitchFamily="-65" charset="-128"/>
                <a:cs typeface="Geneva" pitchFamily="-65" charset="-128"/>
              </a:rPr>
              <a:t>ACREDITADO : RUIZ VALDEZ MARÍA GRACIELA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+mn-lt"/>
                <a:ea typeface="Geneva" pitchFamily="-65" charset="-128"/>
                <a:cs typeface="Geneva" pitchFamily="-65" charset="-128"/>
              </a:rPr>
              <a:t>MONTO DEL CRÉDITO $ </a:t>
            </a:r>
            <a:r>
              <a:rPr lang="es-ES" sz="1400" b="1" dirty="0">
                <a:ea typeface="Geneva" pitchFamily="-109" charset="-128"/>
                <a:cs typeface="+mn-cs"/>
              </a:rPr>
              <a:t>166,518.76</a:t>
            </a:r>
            <a:endParaRPr lang="es-MX" sz="1400" b="1" dirty="0">
              <a:latin typeface="+mn-lt"/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200" dirty="0">
                <a:latin typeface="+mn-lt"/>
                <a:ea typeface="Geneva" pitchFamily="-65" charset="-128"/>
                <a:cs typeface="Geneva" pitchFamily="-65" charset="-128"/>
              </a:rPr>
              <a:t>OJO DE AGUA LT. 52 MZ. 24, COL. TIERRA UNIDA, DEL. MAGDALENA CONTRERAS, DISTRITO FEDERAL, CP. 10369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15074" y="58143"/>
            <a:ext cx="192882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Geneva" pitchFamily="-109" charset="-128"/>
                <a:cs typeface="+mn-cs"/>
              </a:rPr>
              <a:t>LÍNEA  IV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643438" y="4429125"/>
            <a:ext cx="4071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b="1" dirty="0">
                <a:latin typeface="+mn-lt"/>
                <a:ea typeface="Geneva" pitchFamily="-65" charset="-128"/>
                <a:cs typeface="Geneva" pitchFamily="-65" charset="-128"/>
              </a:rPr>
              <a:t>NOMBRE DEL EMPRENDEDOR:</a:t>
            </a:r>
            <a:r>
              <a:rPr lang="es-ES" sz="1400" b="1" dirty="0">
                <a:latin typeface="Arial" charset="0"/>
                <a:ea typeface="Geneva" pitchFamily="-65" charset="-128"/>
                <a:cs typeface="Geneva" pitchFamily="-65" charset="-128"/>
              </a:rPr>
              <a:t> Ing. Jorge A Quevedo</a:t>
            </a:r>
            <a:endParaRPr lang="es-ES" sz="1400" b="1" dirty="0">
              <a:latin typeface="+mn-lt"/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200" b="1" dirty="0"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200" b="1" dirty="0">
                <a:ea typeface="Geneva" pitchFamily="-65" charset="-128"/>
                <a:cs typeface="Geneva" pitchFamily="-65" charset="-128"/>
              </a:rPr>
              <a:t>PROYECTO : MEJORA DE VIVIENDA , EN IMPERMEABILIZACIÓN, APLANADOS, COLOCACIÓN DE PISOS, ACABADOS EN PINTURA E INSTALACIÓN DE DOMOS.</a:t>
            </a:r>
            <a:endParaRPr lang="es-MX" sz="2000" dirty="0"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400" b="1" dirty="0">
              <a:latin typeface="+mn-lt"/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dirty="0">
              <a:latin typeface="+mn-lt"/>
              <a:ea typeface="Geneva" pitchFamily="-65" charset="-128"/>
              <a:cs typeface="Geneva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2400" dirty="0">
              <a:latin typeface="+mn-lt"/>
              <a:ea typeface="Geneva" pitchFamily="-65" charset="-128"/>
              <a:cs typeface="Geneva" pitchFamily="-65" charset="-128"/>
            </a:endParaRPr>
          </a:p>
        </p:txBody>
      </p:sp>
      <p:pic>
        <p:nvPicPr>
          <p:cNvPr id="9" name="8 Imagen" descr="MVC-009F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700079" y="1060463"/>
            <a:ext cx="4015295" cy="3011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MVC-01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205"/>
            <a:ext cx="3714776" cy="2786083"/>
          </a:xfrm>
          <a:prstGeom prst="round2DiagRect">
            <a:avLst>
              <a:gd name="adj1" fmla="val 16667"/>
              <a:gd name="adj2" fmla="val 218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6537325" y="1071563"/>
            <a:ext cx="2606675" cy="21478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366713"/>
            <a:ext cx="4792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Producción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vivienda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social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pic>
        <p:nvPicPr>
          <p:cNvPr id="26628" name="Picture 15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2" t="34274" r="62299" b="9802"/>
          <a:stretch>
            <a:fillRect/>
          </a:stretch>
        </p:blipFill>
        <p:spPr bwMode="auto">
          <a:xfrm>
            <a:off x="2824163" y="2443163"/>
            <a:ext cx="103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5" descr="Compra vivienda nueva o us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928688"/>
            <a:ext cx="18557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0" descr="Construcción terreno prop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550" y="1041400"/>
            <a:ext cx="179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2" descr="Remodelació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100" y="3659188"/>
            <a:ext cx="16367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3" descr="Sustitución garantí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3698875"/>
            <a:ext cx="21320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4924425" y="2322513"/>
            <a:ext cx="179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Compra vivienda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(nueva o usada)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64125" y="5273675"/>
            <a:ext cx="215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Remodelación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y mejora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12 CuadroTexto"/>
          <p:cNvSpPr txBox="1">
            <a:spLocks noChangeArrowheads="1"/>
          </p:cNvSpPr>
          <p:nvPr/>
        </p:nvSpPr>
        <p:spPr bwMode="auto">
          <a:xfrm>
            <a:off x="7169150" y="2551113"/>
            <a:ext cx="142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Construcción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13 CuadroTexto"/>
          <p:cNvSpPr txBox="1">
            <a:spLocks noChangeArrowheads="1"/>
          </p:cNvSpPr>
          <p:nvPr/>
        </p:nvSpPr>
        <p:spPr bwMode="auto">
          <a:xfrm>
            <a:off x="7448550" y="4987925"/>
            <a:ext cx="136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Substitución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hipoteca</a:t>
            </a:r>
          </a:p>
        </p:txBody>
      </p:sp>
      <p:pic>
        <p:nvPicPr>
          <p:cNvPr id="26637" name="Picture 16" descr="Figura humana derechohabie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376488"/>
            <a:ext cx="1000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Flecha derecha"/>
          <p:cNvSpPr/>
          <p:nvPr/>
        </p:nvSpPr>
        <p:spPr>
          <a:xfrm>
            <a:off x="1847850" y="3076575"/>
            <a:ext cx="723900" cy="319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4" name="33 Flecha derecha"/>
          <p:cNvSpPr/>
          <p:nvPr/>
        </p:nvSpPr>
        <p:spPr>
          <a:xfrm>
            <a:off x="4460875" y="4751388"/>
            <a:ext cx="3254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4470400" y="1679575"/>
            <a:ext cx="2238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37" name="36 Forma"/>
          <p:cNvCxnSpPr>
            <a:endCxn id="35" idx="1"/>
          </p:cNvCxnSpPr>
          <p:nvPr/>
        </p:nvCxnSpPr>
        <p:spPr>
          <a:xfrm flipV="1">
            <a:off x="4019550" y="1839913"/>
            <a:ext cx="450850" cy="165893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34" idx="1"/>
          </p:cNvCxnSpPr>
          <p:nvPr/>
        </p:nvCxnSpPr>
        <p:spPr>
          <a:xfrm>
            <a:off x="4019550" y="3498850"/>
            <a:ext cx="441325" cy="14128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41525" y="3902075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</a:t>
            </a:r>
            <a:r>
              <a:rPr lang="es-MX" sz="1600" b="1" dirty="0"/>
              <a:t> </a:t>
            </a: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endParaRPr lang="es-MX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152400"/>
            <a:ext cx="4792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Tendencias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…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3550" y="928688"/>
            <a:ext cx="83947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Mayor diversidad…</a:t>
            </a:r>
          </a:p>
          <a:p>
            <a:pPr>
              <a:defRPr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los derechohabientes podrán combinar los diferentes productos de financiamiento con diferentes destinos de crédito…</a:t>
            </a:r>
          </a:p>
        </p:txBody>
      </p:sp>
      <p:pic>
        <p:nvPicPr>
          <p:cNvPr id="16388" name="Picture 15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2" t="34274" r="62299" b="9802"/>
          <a:stretch>
            <a:fillRect/>
          </a:stretch>
        </p:blipFill>
        <p:spPr bwMode="auto">
          <a:xfrm>
            <a:off x="2824163" y="3228975"/>
            <a:ext cx="103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5" descr="Compra vivienda nueva o us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1714500"/>
            <a:ext cx="18557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0" descr="Construcción terreno prop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550" y="1827213"/>
            <a:ext cx="179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2" descr="Remodela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100" y="4445000"/>
            <a:ext cx="16367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3" descr="Sustitución garantí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6238" y="4484688"/>
            <a:ext cx="21320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4924425" y="3108325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Compra vivienda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(nueva o usada)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64125" y="6059488"/>
            <a:ext cx="2151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Remodelación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y mejora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12 CuadroTexto"/>
          <p:cNvSpPr txBox="1">
            <a:spLocks noChangeArrowheads="1"/>
          </p:cNvSpPr>
          <p:nvPr/>
        </p:nvSpPr>
        <p:spPr bwMode="auto">
          <a:xfrm>
            <a:off x="7169150" y="3336925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Construcción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13 CuadroTexto"/>
          <p:cNvSpPr txBox="1">
            <a:spLocks noChangeArrowheads="1"/>
          </p:cNvSpPr>
          <p:nvPr/>
        </p:nvSpPr>
        <p:spPr bwMode="auto">
          <a:xfrm>
            <a:off x="7448550" y="5773738"/>
            <a:ext cx="1366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Substitución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hipoteca</a:t>
            </a:r>
          </a:p>
        </p:txBody>
      </p:sp>
      <p:pic>
        <p:nvPicPr>
          <p:cNvPr id="16397" name="Picture 16" descr="Figura humana derechohabie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162300"/>
            <a:ext cx="1000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Flecha derecha"/>
          <p:cNvSpPr/>
          <p:nvPr/>
        </p:nvSpPr>
        <p:spPr>
          <a:xfrm>
            <a:off x="1847850" y="3862388"/>
            <a:ext cx="723900" cy="319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4" name="33 Flecha derecha"/>
          <p:cNvSpPr/>
          <p:nvPr/>
        </p:nvSpPr>
        <p:spPr>
          <a:xfrm>
            <a:off x="4460875" y="5537200"/>
            <a:ext cx="3254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4470400" y="2465388"/>
            <a:ext cx="2238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37" name="36 Forma"/>
          <p:cNvCxnSpPr>
            <a:endCxn id="35" idx="1"/>
          </p:cNvCxnSpPr>
          <p:nvPr/>
        </p:nvCxnSpPr>
        <p:spPr>
          <a:xfrm flipV="1">
            <a:off x="4019550" y="2625725"/>
            <a:ext cx="450850" cy="165893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34" idx="1"/>
          </p:cNvCxnSpPr>
          <p:nvPr/>
        </p:nvCxnSpPr>
        <p:spPr>
          <a:xfrm>
            <a:off x="4019550" y="4284663"/>
            <a:ext cx="441325" cy="14128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41525" y="4687888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</a:t>
            </a:r>
            <a:r>
              <a:rPr lang="es-MX" sz="1600" b="1" dirty="0"/>
              <a:t> </a:t>
            </a: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endParaRPr lang="es-MX" sz="1600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93913" y="5019675"/>
            <a:ext cx="15732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r>
              <a:rPr lang="es-MX" sz="1600" b="1" dirty="0">
                <a:solidFill>
                  <a:srgbClr val="C00000"/>
                </a:solidFill>
              </a:rPr>
              <a:t>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093913" y="5376863"/>
            <a:ext cx="1906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C00000"/>
                </a:solidFill>
              </a:rPr>
              <a:t>Co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1429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 smtClean="0">
                <a:solidFill>
                  <a:srgbClr val="C00000"/>
                </a:solidFill>
                <a:latin typeface="+mj-lt"/>
              </a:rPr>
              <a:t>Participantes clave</a:t>
            </a:r>
            <a:endParaRPr lang="es-E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898738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s-MX" sz="1600" dirty="0" smtClean="0">
                <a:latin typeface="+mn-lt"/>
              </a:rPr>
              <a:t>El rediseño incorpora de una forma ordenada a los participantes clave.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1600" dirty="0" smtClean="0">
                <a:latin typeface="+mn-lt"/>
              </a:rPr>
              <a:t>Comité coordinador con la participación de los órganos de gobierno del </a:t>
            </a:r>
            <a:r>
              <a:rPr lang="es-MX" sz="1600" dirty="0" err="1" smtClean="0">
                <a:latin typeface="+mn-lt"/>
              </a:rPr>
              <a:t>Infonavit</a:t>
            </a:r>
            <a:endParaRPr lang="es-MX" sz="1600" dirty="0" smtClean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MX" sz="1600" dirty="0" smtClean="0">
                <a:latin typeface="+mn-lt"/>
              </a:rPr>
              <a:t>Desarrolladores con experiencia probada registrados en </a:t>
            </a:r>
            <a:r>
              <a:rPr lang="es-MX" sz="1600" dirty="0" err="1" smtClean="0">
                <a:latin typeface="+mn-lt"/>
              </a:rPr>
              <a:t>Infonavit</a:t>
            </a:r>
            <a:endParaRPr lang="es-MX" sz="1600" dirty="0" smtClean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MX" sz="1600" dirty="0" smtClean="0">
                <a:latin typeface="+mn-lt"/>
              </a:rPr>
              <a:t>Organizaciones de trabajadores o empresariales que promueven y apoyan en asesoría e integración de expedientes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1600" dirty="0" smtClean="0">
                <a:latin typeface="+mn-lt"/>
              </a:rPr>
              <a:t>Participación activa de gobiernos estatales y municipales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1600" dirty="0" smtClean="0">
                <a:latin typeface="+mn-lt"/>
              </a:rPr>
              <a:t>Una entidad administradora que recibe y administra los recursos</a:t>
            </a:r>
          </a:p>
        </p:txBody>
      </p:sp>
      <p:grpSp>
        <p:nvGrpSpPr>
          <p:cNvPr id="3" name="23 Grupo"/>
          <p:cNvGrpSpPr/>
          <p:nvPr/>
        </p:nvGrpSpPr>
        <p:grpSpPr>
          <a:xfrm>
            <a:off x="1857356" y="3286124"/>
            <a:ext cx="4857784" cy="3286148"/>
            <a:chOff x="1571604" y="1428736"/>
            <a:chExt cx="5572164" cy="4000528"/>
          </a:xfrm>
        </p:grpSpPr>
        <p:grpSp>
          <p:nvGrpSpPr>
            <p:cNvPr id="4" name="22 Grupo"/>
            <p:cNvGrpSpPr/>
            <p:nvPr/>
          </p:nvGrpSpPr>
          <p:grpSpPr>
            <a:xfrm>
              <a:off x="1571604" y="1428736"/>
              <a:ext cx="5572164" cy="4000528"/>
              <a:chOff x="1571604" y="1428736"/>
              <a:chExt cx="5572164" cy="4000528"/>
            </a:xfrm>
          </p:grpSpPr>
          <p:grpSp>
            <p:nvGrpSpPr>
              <p:cNvPr id="5" name="56 Grupo"/>
              <p:cNvGrpSpPr/>
              <p:nvPr/>
            </p:nvGrpSpPr>
            <p:grpSpPr>
              <a:xfrm>
                <a:off x="2053149" y="1539656"/>
                <a:ext cx="4746658" cy="3889608"/>
                <a:chOff x="2428860" y="1500174"/>
                <a:chExt cx="4929222" cy="5010184"/>
              </a:xfrm>
            </p:grpSpPr>
            <p:sp>
              <p:nvSpPr>
                <p:cNvPr id="20" name="19 Flecha circular"/>
                <p:cNvSpPr/>
                <p:nvPr/>
              </p:nvSpPr>
              <p:spPr>
                <a:xfrm>
                  <a:off x="2428860" y="1500174"/>
                  <a:ext cx="4929222" cy="4857784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800000"/>
                    <a:gd name="adj5" fmla="val 336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20 Flecha circular"/>
                <p:cNvSpPr/>
                <p:nvPr/>
              </p:nvSpPr>
              <p:spPr>
                <a:xfrm flipH="1" flipV="1">
                  <a:off x="2428860" y="1652574"/>
                  <a:ext cx="4929222" cy="4857784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800000"/>
                    <a:gd name="adj5" fmla="val 336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13 Rectángulo redondeado"/>
              <p:cNvSpPr/>
              <p:nvPr/>
            </p:nvSpPr>
            <p:spPr>
              <a:xfrm>
                <a:off x="5767925" y="2316099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900">
                      <a:tint val="66000"/>
                      <a:satMod val="160000"/>
                    </a:srgbClr>
                  </a:gs>
                  <a:gs pos="50000">
                    <a:srgbClr val="009900">
                      <a:tint val="44500"/>
                      <a:satMod val="160000"/>
                    </a:srgbClr>
                  </a:gs>
                  <a:gs pos="100000">
                    <a:srgbClr val="0099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Organización trabajadores o empresarial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14 Rectángulo redondeado"/>
              <p:cNvSpPr/>
              <p:nvPr/>
            </p:nvSpPr>
            <p:spPr>
              <a:xfrm>
                <a:off x="1984357" y="3924445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Entidad administradora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15 Rectángulo redondeado"/>
              <p:cNvSpPr/>
              <p:nvPr/>
            </p:nvSpPr>
            <p:spPr>
              <a:xfrm>
                <a:off x="1571604" y="2260639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0000">
                      <a:tint val="66000"/>
                      <a:satMod val="160000"/>
                    </a:srgbClr>
                  </a:gs>
                  <a:gs pos="50000">
                    <a:srgbClr val="CC0000">
                      <a:tint val="44500"/>
                      <a:satMod val="160000"/>
                    </a:srgbClr>
                  </a:gs>
                  <a:gs pos="100000">
                    <a:srgbClr val="CC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Órganos de gobierno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>
                <a:off x="5357818" y="3857628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Desarrollador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3772953" y="3037082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Derecho</a:t>
                </a:r>
              </a:p>
              <a:p>
                <a:pPr algn="ctr"/>
                <a:r>
                  <a:rPr lang="es-MX" sz="1200" b="1" dirty="0" smtClean="0">
                    <a:solidFill>
                      <a:schemeClr val="tx1"/>
                    </a:solidFill>
                  </a:rPr>
                  <a:t>habiente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 redondeado"/>
              <p:cNvSpPr/>
              <p:nvPr/>
            </p:nvSpPr>
            <p:spPr>
              <a:xfrm>
                <a:off x="3566576" y="1428736"/>
                <a:ext cx="1375843" cy="6100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0000">
                      <a:tint val="66000"/>
                      <a:satMod val="160000"/>
                    </a:srgbClr>
                  </a:gs>
                  <a:gs pos="50000">
                    <a:srgbClr val="CC0000">
                      <a:tint val="44500"/>
                      <a:satMod val="160000"/>
                    </a:srgbClr>
                  </a:gs>
                  <a:gs pos="100000">
                    <a:srgbClr val="CC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err="1" smtClean="0">
                    <a:solidFill>
                      <a:schemeClr val="tx1"/>
                    </a:solidFill>
                  </a:rPr>
                  <a:t>Infonavit</a:t>
                </a:r>
                <a:endParaRPr lang="es-E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21 Rectángulo redondeado"/>
            <p:cNvSpPr/>
            <p:nvPr/>
          </p:nvSpPr>
          <p:spPr>
            <a:xfrm>
              <a:off x="3929058" y="4786322"/>
              <a:ext cx="1375843" cy="610062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Gobiernos estatales y municipales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3" y="214313"/>
            <a:ext cx="24846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dirty="0">
                <a:latin typeface="+mj-lt"/>
              </a:rPr>
              <a:t>Línea III… </a:t>
            </a:r>
            <a:r>
              <a:rPr lang="es-MX" sz="2800" dirty="0" smtClean="0">
                <a:latin typeface="+mj-lt"/>
              </a:rPr>
              <a:t>piloto</a:t>
            </a:r>
            <a:endParaRPr lang="es-ES" sz="2800" dirty="0">
              <a:latin typeface="+mj-lt"/>
            </a:endParaRPr>
          </a:p>
        </p:txBody>
      </p:sp>
      <p:sp>
        <p:nvSpPr>
          <p:cNvPr id="12" name="11 Trapecio"/>
          <p:cNvSpPr/>
          <p:nvPr/>
        </p:nvSpPr>
        <p:spPr>
          <a:xfrm>
            <a:off x="5572132" y="3714752"/>
            <a:ext cx="2214578" cy="114300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Proporciona</a:t>
            </a:r>
          </a:p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el terreno a lotificar</a:t>
            </a:r>
            <a:endParaRPr lang="es-ES" b="1" dirty="0">
              <a:solidFill>
                <a:srgbClr val="000066"/>
              </a:solidFill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/>
          <a:srcRect l="19922" t="18750" r="57813" b="69063"/>
          <a:stretch>
            <a:fillRect/>
          </a:stretch>
        </p:blipFill>
        <p:spPr bwMode="auto">
          <a:xfrm>
            <a:off x="274638" y="857250"/>
            <a:ext cx="22971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/>
          <a:srcRect l="25671" t="20605" r="66644" b="70789"/>
          <a:stretch>
            <a:fillRect/>
          </a:stretch>
        </p:blipFill>
        <p:spPr bwMode="auto">
          <a:xfrm>
            <a:off x="7643813" y="2786063"/>
            <a:ext cx="9286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313" y="1978025"/>
            <a:ext cx="4786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5738" indent="-185738" defTabSz="914400">
              <a:buFontTx/>
              <a:buChar char="•"/>
              <a:defRPr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En colaboración del Gobierno del Estado de Yucatán y el </a:t>
            </a:r>
            <a:r>
              <a:rPr lang="es-MX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Infonavit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, se realizará un desarrollo para beneficiar a trabajadores de menores ingresos.</a:t>
            </a:r>
          </a:p>
          <a:p>
            <a:pPr marL="185738" indent="-185738" defTabSz="914400">
              <a:buFontTx/>
              <a:buChar char="•"/>
              <a:defRPr/>
            </a:pP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endParaRPr>
          </a:p>
          <a:p>
            <a:pPr marL="185738" indent="-185738" defTabSz="914400">
              <a:buFontTx/>
              <a:buChar char="•"/>
              <a:defRPr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El Instituto de Vivienda del Estado de Yucatán proporciona el terreno a individualizar a un precio accesible para los trabajadores. </a:t>
            </a:r>
          </a:p>
          <a:p>
            <a:pPr marL="185738" indent="-185738" defTabSz="914400">
              <a:buFontTx/>
              <a:buChar char="•"/>
              <a:defRPr/>
            </a:pP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endParaRPr>
          </a:p>
          <a:p>
            <a:pPr marL="185738" indent="-185738" defTabSz="914400">
              <a:buFontTx/>
              <a:buChar char="•"/>
              <a:defRPr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El tamaño de los lotes es de 133 metros cuadrados</a:t>
            </a: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185738" indent="-185738" defTabSz="914400">
              <a:buFontTx/>
              <a:buChar char="•"/>
              <a:defRPr/>
            </a:pPr>
            <a:endParaRPr lang="es-MX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endParaRPr>
          </a:p>
          <a:p>
            <a:pPr marL="185738" indent="-185738" defTabSz="914400">
              <a:buFontTx/>
              <a:buChar char="•"/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210 viviendas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681" name="Picture 3"/>
          <p:cNvPicPr>
            <a:picLocks noChangeAspect="1" noChangeArrowheads="1"/>
          </p:cNvPicPr>
          <p:nvPr/>
        </p:nvPicPr>
        <p:blipFill>
          <a:blip r:embed="rId3"/>
          <a:srcRect l="20676" t="40894" r="65543" b="40207"/>
          <a:stretch>
            <a:fillRect/>
          </a:stretch>
        </p:blipFill>
        <p:spPr bwMode="auto">
          <a:xfrm>
            <a:off x="5251450" y="1500188"/>
            <a:ext cx="22494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49 Trapecio"/>
          <p:cNvSpPr/>
          <p:nvPr/>
        </p:nvSpPr>
        <p:spPr>
          <a:xfrm>
            <a:off x="5000628" y="5286388"/>
            <a:ext cx="1419236" cy="50959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Lotes</a:t>
            </a:r>
            <a:endParaRPr lang="es-ES" b="1" dirty="0">
              <a:solidFill>
                <a:srgbClr val="000066"/>
              </a:solidFill>
            </a:endParaRPr>
          </a:p>
        </p:txBody>
      </p:sp>
      <p:sp>
        <p:nvSpPr>
          <p:cNvPr id="51" name="50 Trapecio"/>
          <p:cNvSpPr/>
          <p:nvPr/>
        </p:nvSpPr>
        <p:spPr>
          <a:xfrm>
            <a:off x="6715140" y="5286388"/>
            <a:ext cx="1357322" cy="50959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Lotes</a:t>
            </a:r>
            <a:endParaRPr lang="es-ES" b="1" dirty="0">
              <a:solidFill>
                <a:srgbClr val="000066"/>
              </a:solidFill>
            </a:endParaRPr>
          </a:p>
        </p:txBody>
      </p:sp>
      <p:sp>
        <p:nvSpPr>
          <p:cNvPr id="52" name="51 Trapecio"/>
          <p:cNvSpPr/>
          <p:nvPr/>
        </p:nvSpPr>
        <p:spPr>
          <a:xfrm>
            <a:off x="6796102" y="5991244"/>
            <a:ext cx="1419236" cy="50959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Lotes</a:t>
            </a:r>
            <a:endParaRPr lang="es-ES" b="1" dirty="0">
              <a:solidFill>
                <a:srgbClr val="000066"/>
              </a:solidFill>
            </a:endParaRPr>
          </a:p>
        </p:txBody>
      </p:sp>
      <p:sp>
        <p:nvSpPr>
          <p:cNvPr id="53" name="52 Trapecio"/>
          <p:cNvSpPr/>
          <p:nvPr/>
        </p:nvSpPr>
        <p:spPr>
          <a:xfrm>
            <a:off x="5000628" y="5991244"/>
            <a:ext cx="1419236" cy="50959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rgbClr val="000066"/>
                </a:solidFill>
              </a:rPr>
              <a:t>Lotes</a:t>
            </a:r>
            <a:endParaRPr lang="es-ES" b="1" dirty="0">
              <a:solidFill>
                <a:srgbClr val="000066"/>
              </a:solidFill>
            </a:endParaRPr>
          </a:p>
        </p:txBody>
      </p:sp>
      <p:cxnSp>
        <p:nvCxnSpPr>
          <p:cNvPr id="62" name="61 Conector recto de flecha"/>
          <p:cNvCxnSpPr/>
          <p:nvPr/>
        </p:nvCxnSpPr>
        <p:spPr>
          <a:xfrm rot="5400000">
            <a:off x="6465888" y="5035550"/>
            <a:ext cx="35718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3" y="214313"/>
            <a:ext cx="24846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dirty="0">
                <a:latin typeface="+mj-lt"/>
              </a:rPr>
              <a:t>Línea III… </a:t>
            </a:r>
            <a:r>
              <a:rPr lang="es-MX" sz="2800" dirty="0" smtClean="0">
                <a:latin typeface="+mj-lt"/>
              </a:rPr>
              <a:t>piloto</a:t>
            </a:r>
            <a:endParaRPr lang="es-ES" sz="2800" dirty="0">
              <a:latin typeface="+mj-lt"/>
            </a:endParaRPr>
          </a:p>
        </p:txBody>
      </p:sp>
      <p:grpSp>
        <p:nvGrpSpPr>
          <p:cNvPr id="29699" name="42 Grupo"/>
          <p:cNvGrpSpPr>
            <a:grpSpLocks/>
          </p:cNvGrpSpPr>
          <p:nvPr/>
        </p:nvGrpSpPr>
        <p:grpSpPr bwMode="auto">
          <a:xfrm>
            <a:off x="1000125" y="3286125"/>
            <a:ext cx="3000375" cy="3167063"/>
            <a:chOff x="3302603" y="3643314"/>
            <a:chExt cx="2412405" cy="2809644"/>
          </a:xfrm>
        </p:grpSpPr>
        <p:grpSp>
          <p:nvGrpSpPr>
            <p:cNvPr id="29703" name="30 Grupo"/>
            <p:cNvGrpSpPr>
              <a:grpSpLocks/>
            </p:cNvGrpSpPr>
            <p:nvPr/>
          </p:nvGrpSpPr>
          <p:grpSpPr bwMode="auto">
            <a:xfrm>
              <a:off x="3666401" y="3758518"/>
              <a:ext cx="1769070" cy="2230982"/>
              <a:chOff x="1714480" y="3286124"/>
              <a:chExt cx="1990708" cy="2509854"/>
            </a:xfrm>
          </p:grpSpPr>
          <p:grpSp>
            <p:nvGrpSpPr>
              <p:cNvPr id="29706" name="21 Grupo"/>
              <p:cNvGrpSpPr>
                <a:grpSpLocks/>
              </p:cNvGrpSpPr>
              <p:nvPr/>
            </p:nvGrpSpPr>
            <p:grpSpPr bwMode="auto">
              <a:xfrm>
                <a:off x="1714480" y="3286124"/>
                <a:ext cx="990576" cy="1366846"/>
                <a:chOff x="1857356" y="4929198"/>
                <a:chExt cx="990576" cy="1366846"/>
              </a:xfrm>
            </p:grpSpPr>
            <p:sp>
              <p:nvSpPr>
                <p:cNvPr id="23" name="22 Trapecio"/>
                <p:cNvSpPr/>
                <p:nvPr/>
              </p:nvSpPr>
              <p:spPr>
                <a:xfrm>
                  <a:off x="1857356" y="5643578"/>
                  <a:ext cx="990576" cy="652466"/>
                </a:xfrm>
                <a:prstGeom prst="trapezoid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Lote</a:t>
                  </a:r>
                </a:p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propio</a:t>
                  </a:r>
                  <a:endParaRPr lang="es-ES" sz="10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29725" name="Picture 16" descr="Figura humana derechohabiente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1670" y="4929198"/>
                  <a:ext cx="567323" cy="963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07" name="27 Grupo"/>
              <p:cNvGrpSpPr>
                <a:grpSpLocks/>
              </p:cNvGrpSpPr>
              <p:nvPr/>
            </p:nvGrpSpPr>
            <p:grpSpPr bwMode="auto">
              <a:xfrm>
                <a:off x="2652730" y="3286124"/>
                <a:ext cx="990576" cy="1366846"/>
                <a:chOff x="1857356" y="4929198"/>
                <a:chExt cx="990576" cy="1366846"/>
              </a:xfrm>
            </p:grpSpPr>
            <p:sp>
              <p:nvSpPr>
                <p:cNvPr id="29" name="28 Trapecio"/>
                <p:cNvSpPr/>
                <p:nvPr/>
              </p:nvSpPr>
              <p:spPr>
                <a:xfrm>
                  <a:off x="1857356" y="5643578"/>
                  <a:ext cx="990576" cy="652466"/>
                </a:xfrm>
                <a:prstGeom prst="trapezoid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Lote</a:t>
                  </a:r>
                </a:p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propio</a:t>
                  </a:r>
                  <a:endParaRPr lang="es-ES" sz="10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29721" name="Picture 16" descr="Figura humana derechohabiente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1670" y="4929198"/>
                  <a:ext cx="567323" cy="963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08" name="20 Grupo"/>
              <p:cNvGrpSpPr>
                <a:grpSpLocks/>
              </p:cNvGrpSpPr>
              <p:nvPr/>
            </p:nvGrpSpPr>
            <p:grpSpPr bwMode="auto">
              <a:xfrm>
                <a:off x="1714480" y="4429132"/>
                <a:ext cx="990576" cy="1366846"/>
                <a:chOff x="1857356" y="4929198"/>
                <a:chExt cx="990576" cy="1366846"/>
              </a:xfrm>
            </p:grpSpPr>
            <p:sp>
              <p:nvSpPr>
                <p:cNvPr id="20" name="19 Trapecio"/>
                <p:cNvSpPr/>
                <p:nvPr/>
              </p:nvSpPr>
              <p:spPr>
                <a:xfrm>
                  <a:off x="1857356" y="5643578"/>
                  <a:ext cx="990576" cy="652466"/>
                </a:xfrm>
                <a:prstGeom prst="trapezoid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Lote</a:t>
                  </a:r>
                </a:p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propio</a:t>
                  </a:r>
                  <a:endParaRPr lang="es-ES" sz="10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29717" name="Picture 16" descr="Figura humana derechohabiente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1670" y="4929198"/>
                  <a:ext cx="567323" cy="963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09" name="24 Grupo"/>
              <p:cNvGrpSpPr>
                <a:grpSpLocks/>
              </p:cNvGrpSpPr>
              <p:nvPr/>
            </p:nvGrpSpPr>
            <p:grpSpPr bwMode="auto">
              <a:xfrm>
                <a:off x="2714612" y="4419608"/>
                <a:ext cx="990576" cy="1366846"/>
                <a:chOff x="1857356" y="4929198"/>
                <a:chExt cx="990576" cy="1366846"/>
              </a:xfrm>
            </p:grpSpPr>
            <p:sp>
              <p:nvSpPr>
                <p:cNvPr id="26" name="25 Trapecio"/>
                <p:cNvSpPr/>
                <p:nvPr/>
              </p:nvSpPr>
              <p:spPr>
                <a:xfrm>
                  <a:off x="1857356" y="5643578"/>
                  <a:ext cx="990576" cy="652466"/>
                </a:xfrm>
                <a:prstGeom prst="trapezoid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Lote</a:t>
                  </a:r>
                </a:p>
                <a:p>
                  <a:pPr algn="ctr">
                    <a:defRPr/>
                  </a:pPr>
                  <a:r>
                    <a:rPr lang="es-MX" sz="1000" dirty="0">
                      <a:solidFill>
                        <a:srgbClr val="000099"/>
                      </a:solidFill>
                    </a:rPr>
                    <a:t>propio</a:t>
                  </a:r>
                  <a:endParaRPr lang="es-ES" sz="10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29713" name="Picture 16" descr="Figura humana derechohabiente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1670" y="4929198"/>
                  <a:ext cx="567323" cy="963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9704" name="40 CuadroTexto"/>
            <p:cNvSpPr txBox="1">
              <a:spLocks noChangeArrowheads="1"/>
            </p:cNvSpPr>
            <p:nvPr/>
          </p:nvSpPr>
          <p:spPr bwMode="auto">
            <a:xfrm>
              <a:off x="3302603" y="6145181"/>
              <a:ext cx="22525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rgbClr val="800000"/>
                  </a:solidFill>
                </a:rPr>
                <a:t>Acuerdo y libre elección</a:t>
              </a:r>
              <a:endParaRPr lang="es-ES" sz="1400" b="1">
                <a:solidFill>
                  <a:srgbClr val="800000"/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3366423" y="3643314"/>
              <a:ext cx="2348585" cy="2604026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 l="19922" t="18750" r="57813" b="69063"/>
          <a:stretch>
            <a:fillRect/>
          </a:stretch>
        </p:blipFill>
        <p:spPr bwMode="auto">
          <a:xfrm>
            <a:off x="274638" y="857250"/>
            <a:ext cx="22971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/>
          <a:srcRect l="17773" t="17188" r="33008" b="25626"/>
          <a:stretch>
            <a:fillRect/>
          </a:stretch>
        </p:blipFill>
        <p:spPr bwMode="auto">
          <a:xfrm rot="425691">
            <a:off x="5075238" y="2071688"/>
            <a:ext cx="35718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14313" y="1785938"/>
            <a:ext cx="4786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5738" indent="-185738" defTabSz="914400">
              <a:buFontTx/>
              <a:buChar char="•"/>
              <a:defRPr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Este desarrollo está dirigido a 200 derechohabientes de ingresos entre 1 y 2 </a:t>
            </a:r>
            <a:r>
              <a:rPr lang="es-MX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vsm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s-MX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benefiando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itchFamily="18" charset="0"/>
              </a:rPr>
              <a:t> a más de 800 personas.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4460875" y="857232"/>
            <a:ext cx="2606675" cy="54594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366713"/>
            <a:ext cx="4792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Combinación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de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destinos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…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pic>
        <p:nvPicPr>
          <p:cNvPr id="26628" name="Picture 15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2" t="34274" r="62299" b="9802"/>
          <a:stretch>
            <a:fillRect/>
          </a:stretch>
        </p:blipFill>
        <p:spPr bwMode="auto">
          <a:xfrm>
            <a:off x="2824163" y="2443163"/>
            <a:ext cx="103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5" descr="Compra vivienda nueva o us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928688"/>
            <a:ext cx="18557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0" descr="Construcción terreno prop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550" y="1041400"/>
            <a:ext cx="179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2" descr="Remodelació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1100" y="3659188"/>
            <a:ext cx="16367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3" descr="Sustitución garantí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3698875"/>
            <a:ext cx="21320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4924425" y="2322513"/>
            <a:ext cx="179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Compra vivienda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(nueva o usada)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64125" y="5273675"/>
            <a:ext cx="215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Remodelación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y mejora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12 CuadroTexto"/>
          <p:cNvSpPr txBox="1">
            <a:spLocks noChangeArrowheads="1"/>
          </p:cNvSpPr>
          <p:nvPr/>
        </p:nvSpPr>
        <p:spPr bwMode="auto">
          <a:xfrm>
            <a:off x="7169150" y="2551113"/>
            <a:ext cx="142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Construcción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13 CuadroTexto"/>
          <p:cNvSpPr txBox="1">
            <a:spLocks noChangeArrowheads="1"/>
          </p:cNvSpPr>
          <p:nvPr/>
        </p:nvSpPr>
        <p:spPr bwMode="auto">
          <a:xfrm>
            <a:off x="7448550" y="4987925"/>
            <a:ext cx="136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Substitución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hipoteca</a:t>
            </a:r>
          </a:p>
        </p:txBody>
      </p:sp>
      <p:pic>
        <p:nvPicPr>
          <p:cNvPr id="26637" name="Picture 16" descr="Figura humana derechohabie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376488"/>
            <a:ext cx="1000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Flecha derecha"/>
          <p:cNvSpPr/>
          <p:nvPr/>
        </p:nvSpPr>
        <p:spPr>
          <a:xfrm>
            <a:off x="1847850" y="3076575"/>
            <a:ext cx="723900" cy="319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4" name="33 Flecha derecha"/>
          <p:cNvSpPr/>
          <p:nvPr/>
        </p:nvSpPr>
        <p:spPr>
          <a:xfrm>
            <a:off x="4460875" y="4751388"/>
            <a:ext cx="3254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4470400" y="1679575"/>
            <a:ext cx="2238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37" name="36 Forma"/>
          <p:cNvCxnSpPr>
            <a:endCxn id="35" idx="1"/>
          </p:cNvCxnSpPr>
          <p:nvPr/>
        </p:nvCxnSpPr>
        <p:spPr>
          <a:xfrm flipV="1">
            <a:off x="4019550" y="1839913"/>
            <a:ext cx="450850" cy="165893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34" idx="1"/>
          </p:cNvCxnSpPr>
          <p:nvPr/>
        </p:nvCxnSpPr>
        <p:spPr>
          <a:xfrm>
            <a:off x="4019550" y="3498850"/>
            <a:ext cx="441325" cy="14128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41525" y="3902075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</a:t>
            </a:r>
            <a:r>
              <a:rPr lang="es-MX" sz="1600" b="1" dirty="0"/>
              <a:t> </a:t>
            </a: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endParaRPr lang="es-MX" sz="1600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85787" y="5273675"/>
            <a:ext cx="307183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i="1" dirty="0" smtClean="0">
                <a:latin typeface="+mn-lt"/>
              </a:rPr>
              <a:t>Noviembre iniciaremos un  piloto </a:t>
            </a:r>
          </a:p>
          <a:p>
            <a:r>
              <a:rPr lang="es-MX" sz="1400" i="1" dirty="0" smtClean="0">
                <a:latin typeface="+mn-lt"/>
              </a:rPr>
              <a:t>c</a:t>
            </a:r>
            <a:r>
              <a:rPr lang="es-MX" sz="1400" i="1" dirty="0" smtClean="0">
                <a:latin typeface="+mn-lt"/>
              </a:rPr>
              <a:t>on 200 viviendas para la </a:t>
            </a:r>
          </a:p>
          <a:p>
            <a:r>
              <a:rPr lang="es-MX" sz="1400" i="1" dirty="0" smtClean="0">
                <a:latin typeface="+mn-lt"/>
              </a:rPr>
              <a:t>c</a:t>
            </a:r>
            <a:r>
              <a:rPr lang="es-MX" sz="1400" i="1" dirty="0" smtClean="0">
                <a:latin typeface="+mn-lt"/>
              </a:rPr>
              <a:t>ompra y mejoramiento  en los estados de Sonora, Tamaulipas y Nayarit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4460875" y="1066800"/>
            <a:ext cx="2606675" cy="21478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366713"/>
            <a:ext cx="4792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Producción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vivienda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social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pic>
        <p:nvPicPr>
          <p:cNvPr id="17412" name="Picture 15" descr="Fórmula credinfona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2" t="34274" r="62299" b="9802"/>
          <a:stretch>
            <a:fillRect/>
          </a:stretch>
        </p:blipFill>
        <p:spPr bwMode="auto">
          <a:xfrm>
            <a:off x="2824163" y="2443163"/>
            <a:ext cx="103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5" descr="Compra vivienda nueva o us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928688"/>
            <a:ext cx="18557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0" descr="Construcción terreno propi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550" y="1041400"/>
            <a:ext cx="179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2" descr="Remodelaci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100" y="3659188"/>
            <a:ext cx="16367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3" descr="Sustitución garantí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6238" y="3698875"/>
            <a:ext cx="21320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CuadroTexto"/>
          <p:cNvSpPr txBox="1">
            <a:spLocks noChangeArrowheads="1"/>
          </p:cNvSpPr>
          <p:nvPr/>
        </p:nvSpPr>
        <p:spPr bwMode="auto">
          <a:xfrm>
            <a:off x="4924425" y="2322513"/>
            <a:ext cx="179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Compra vivienda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(nueva o usada)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5064125" y="5273675"/>
            <a:ext cx="215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Remodelación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y mejora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12 CuadroTexto"/>
          <p:cNvSpPr txBox="1">
            <a:spLocks noChangeArrowheads="1"/>
          </p:cNvSpPr>
          <p:nvPr/>
        </p:nvSpPr>
        <p:spPr bwMode="auto">
          <a:xfrm>
            <a:off x="7169150" y="2551113"/>
            <a:ext cx="142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Construcción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13 CuadroTexto"/>
          <p:cNvSpPr txBox="1">
            <a:spLocks noChangeArrowheads="1"/>
          </p:cNvSpPr>
          <p:nvPr/>
        </p:nvSpPr>
        <p:spPr bwMode="auto">
          <a:xfrm>
            <a:off x="7448550" y="4987925"/>
            <a:ext cx="136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Substitución</a:t>
            </a:r>
          </a:p>
          <a:p>
            <a:pPr algn="ctr"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hipoteca</a:t>
            </a:r>
          </a:p>
        </p:txBody>
      </p:sp>
      <p:pic>
        <p:nvPicPr>
          <p:cNvPr id="17421" name="Picture 16" descr="Figura humana derechohabie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376488"/>
            <a:ext cx="1000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Flecha derecha"/>
          <p:cNvSpPr/>
          <p:nvPr/>
        </p:nvSpPr>
        <p:spPr>
          <a:xfrm>
            <a:off x="1847850" y="3076575"/>
            <a:ext cx="723900" cy="319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4" name="33 Flecha derecha"/>
          <p:cNvSpPr/>
          <p:nvPr/>
        </p:nvSpPr>
        <p:spPr>
          <a:xfrm>
            <a:off x="4460875" y="4751388"/>
            <a:ext cx="3254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4470400" y="1679575"/>
            <a:ext cx="223838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37" name="36 Forma"/>
          <p:cNvCxnSpPr>
            <a:endCxn id="35" idx="1"/>
          </p:cNvCxnSpPr>
          <p:nvPr/>
        </p:nvCxnSpPr>
        <p:spPr>
          <a:xfrm flipV="1">
            <a:off x="4019550" y="1839913"/>
            <a:ext cx="450850" cy="165893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34" idx="1"/>
          </p:cNvCxnSpPr>
          <p:nvPr/>
        </p:nvCxnSpPr>
        <p:spPr>
          <a:xfrm>
            <a:off x="4019550" y="3498850"/>
            <a:ext cx="441325" cy="14128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41525" y="3902075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</a:t>
            </a:r>
            <a:r>
              <a:rPr lang="es-MX" sz="1600" b="1" dirty="0"/>
              <a:t> </a:t>
            </a:r>
            <a:r>
              <a:rPr lang="es-MX" sz="1600" b="1" dirty="0" err="1">
                <a:solidFill>
                  <a:srgbClr val="C00000"/>
                </a:solidFill>
              </a:rPr>
              <a:t>Infonavit</a:t>
            </a:r>
            <a:endParaRPr lang="es-MX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366713"/>
            <a:ext cx="4792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Producción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vivienda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Geneva" pitchFamily="-65" charset="-128"/>
              </a:rPr>
              <a:t> social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313" y="1009650"/>
            <a:ext cx="8394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La aplicación de </a:t>
            </a:r>
            <a:r>
              <a:rPr lang="es-MX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ecotecnologías</a:t>
            </a: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 se convertirá en un estándar del mercado.</a:t>
            </a:r>
          </a:p>
          <a:p>
            <a:pPr>
              <a:defRPr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eneva" pitchFamily="-65" charset="-128"/>
                <a:cs typeface="+mn-cs"/>
              </a:rPr>
              <a:t>Nuevos atributos vinculados a formación comunidades sustentables.</a:t>
            </a:r>
          </a:p>
        </p:txBody>
      </p:sp>
      <p:pic>
        <p:nvPicPr>
          <p:cNvPr id="18436" name="Picture 35" descr="Compra vivienda nueva o us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00" y="2428875"/>
            <a:ext cx="13398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65300" y="2703513"/>
            <a:ext cx="422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dirty="0">
                <a:latin typeface="+mj-lt"/>
                <a:ea typeface="Geneva" pitchFamily="-65" charset="-128"/>
                <a:cs typeface="+mn-cs"/>
              </a:rPr>
              <a:t>=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75" y="2519363"/>
            <a:ext cx="10985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/>
          <a:srcRect l="20596" t="5884" r="14629" b="4703"/>
          <a:stretch>
            <a:fillRect/>
          </a:stretch>
        </p:blipFill>
        <p:spPr bwMode="auto">
          <a:xfrm>
            <a:off x="4143375" y="1930400"/>
            <a:ext cx="3911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4"/>
          <p:cNvSpPr>
            <a:spLocks noChangeAspect="1" noChangeArrowheads="1"/>
          </p:cNvSpPr>
          <p:nvPr/>
        </p:nvSpPr>
        <p:spPr bwMode="auto">
          <a:xfrm>
            <a:off x="3759200" y="2689225"/>
            <a:ext cx="391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1" name="90 CuadroTexto"/>
          <p:cNvSpPr txBox="1"/>
          <p:nvPr/>
        </p:nvSpPr>
        <p:spPr>
          <a:xfrm>
            <a:off x="857250" y="3725863"/>
            <a:ext cx="2057400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Tamaños mínimos</a:t>
            </a:r>
          </a:p>
        </p:txBody>
      </p:sp>
      <p:sp>
        <p:nvSpPr>
          <p:cNvPr id="92" name="91 CuadroTexto"/>
          <p:cNvSpPr txBox="1"/>
          <p:nvPr/>
        </p:nvSpPr>
        <p:spPr>
          <a:xfrm>
            <a:off x="857250" y="4214813"/>
            <a:ext cx="205740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Mayor densidad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857250" y="4702175"/>
            <a:ext cx="20574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Comunidades sustentables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857250" y="5426075"/>
            <a:ext cx="20574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Participación de autoridades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2875" y="642938"/>
            <a:ext cx="8943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MX" sz="2000" kern="0" dirty="0">
                <a:latin typeface="+mj-lt"/>
                <a:ea typeface="+mj-ea"/>
                <a:cs typeface="+mj-cs"/>
              </a:rPr>
              <a:t>La calidad de las viviendas y los atributos que se ofrecen en éstas ha ido en aumento</a:t>
            </a:r>
            <a:endParaRPr lang="es-ES" sz="2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71688"/>
            <a:ext cx="1497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Group 56"/>
          <p:cNvGraphicFramePr>
            <a:graphicFrameLocks noGrp="1"/>
          </p:cNvGraphicFramePr>
          <p:nvPr/>
        </p:nvGraphicFramePr>
        <p:xfrm>
          <a:off x="1857375" y="2193925"/>
          <a:ext cx="4052745" cy="1163105"/>
        </p:xfrm>
        <a:graphic>
          <a:graphicData uri="http://schemas.openxmlformats.org/drawingml/2006/table">
            <a:tbl>
              <a:tblPr/>
              <a:tblGrid>
                <a:gridCol w="2856731"/>
                <a:gridCol w="1196014"/>
              </a:tblGrid>
              <a:tr h="3115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HIPOTECA VERDE</a:t>
                      </a:r>
                    </a:p>
                  </a:txBody>
                  <a:tcPr marL="10800" marR="10800" marT="10800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580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Créditos con subsidio federal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108000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cap="all" dirty="0" smtClean="0">
                          <a:latin typeface="+mn-lt"/>
                        </a:rPr>
                        <a:t>51,738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0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Créditos sin subsidio federal</a:t>
                      </a:r>
                    </a:p>
                  </a:txBody>
                  <a:tcPr marL="108000" marR="9525" marT="9525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cap="all" dirty="0" smtClean="0">
                          <a:latin typeface="+mn-lt"/>
                        </a:rPr>
                        <a:t>26,163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0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/>
                          <a:cs typeface="Geneva"/>
                        </a:rPr>
                        <a:t>Total</a:t>
                      </a:r>
                    </a:p>
                  </a:txBody>
                  <a:tcPr marL="108000" marR="9525" marT="9525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cap="all" dirty="0" smtClean="0">
                          <a:latin typeface="+mn-lt"/>
                        </a:rPr>
                        <a:t>77,901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/>
                        <a:cs typeface="Geneva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00525"/>
            <a:ext cx="2571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357688" y="4316413"/>
          <a:ext cx="37862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14287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ACCESO A BANDA ANCHA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Vivienda registrada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42,895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30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3786188" y="5764213"/>
            <a:ext cx="5214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400" i="1" dirty="0">
                <a:latin typeface="+mn-lt"/>
              </a:rPr>
              <a:t>512 </a:t>
            </a:r>
            <a:r>
              <a:rPr lang="es-MX" sz="1400" i="1" dirty="0" err="1">
                <a:latin typeface="+mn-lt"/>
              </a:rPr>
              <a:t>kbps</a:t>
            </a:r>
            <a:r>
              <a:rPr lang="es-MX" sz="1400" i="1" dirty="0">
                <a:latin typeface="+mn-lt"/>
              </a:rPr>
              <a:t> de velocidad de descarga y  128 </a:t>
            </a:r>
            <a:r>
              <a:rPr lang="es-MX" sz="1400" i="1" dirty="0" err="1">
                <a:latin typeface="+mn-lt"/>
              </a:rPr>
              <a:t>kbps</a:t>
            </a:r>
            <a:r>
              <a:rPr lang="es-MX" sz="1400" i="1" dirty="0">
                <a:latin typeface="+mn-lt"/>
              </a:rPr>
              <a:t> de velocidad de acceso</a:t>
            </a:r>
            <a:endParaRPr lang="es-ES" sz="1400" i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5" y="315913"/>
            <a:ext cx="34988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Mejor oferta de vivienda…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71438" y="142875"/>
            <a:ext cx="4752975" cy="647700"/>
          </a:xfrm>
        </p:spPr>
        <p:txBody>
          <a:bodyPr/>
          <a:lstStyle/>
          <a:p>
            <a:pPr algn="l"/>
            <a:r>
              <a:rPr lang="es-MX" sz="2400" smtClean="0">
                <a:ea typeface="Geneva"/>
                <a:cs typeface="Geneva"/>
              </a:rPr>
              <a:t>Vivienda usada…</a:t>
            </a:r>
            <a:endParaRPr lang="es-ES" sz="2400" smtClean="0">
              <a:ea typeface="Geneva"/>
              <a:cs typeface="Geneva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42875" y="785813"/>
            <a:ext cx="6286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MX" sz="1600" kern="0" dirty="0">
                <a:latin typeface="+mj-lt"/>
                <a:ea typeface="+mj-ea"/>
                <a:cs typeface="+mj-cs"/>
              </a:rPr>
              <a:t>El mercado secundario </a:t>
            </a:r>
            <a:r>
              <a:rPr lang="es-MX" sz="1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ha crecido </a:t>
            </a:r>
            <a:r>
              <a:rPr lang="es-MX" sz="1600" kern="0" dirty="0">
                <a:latin typeface="+mj-lt"/>
                <a:ea typeface="+mj-ea"/>
                <a:cs typeface="+mj-cs"/>
              </a:rPr>
              <a:t>en los últimos años </a:t>
            </a:r>
            <a:r>
              <a:rPr lang="es-MX" sz="1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manera consistente</a:t>
            </a:r>
            <a:r>
              <a:rPr lang="es-MX" sz="1600" kern="0" dirty="0">
                <a:latin typeface="+mj-lt"/>
                <a:ea typeface="+mj-ea"/>
                <a:cs typeface="+mj-cs"/>
              </a:rPr>
              <a:t> acompañando el crecimiento de las metas y como un mercado </a:t>
            </a:r>
            <a:r>
              <a:rPr lang="es-MX" sz="1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complementario </a:t>
            </a:r>
            <a:r>
              <a:rPr lang="es-MX" sz="1600" kern="0" dirty="0">
                <a:latin typeface="+mj-lt"/>
                <a:ea typeface="+mj-ea"/>
                <a:cs typeface="+mj-cs"/>
              </a:rPr>
              <a:t>de la vivienda nueva.</a:t>
            </a:r>
            <a:endParaRPr lang="es-ES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14750" y="1984375"/>
            <a:ext cx="8572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/>
              <a:t>Ejercicio:</a:t>
            </a:r>
          </a:p>
          <a:p>
            <a:pPr>
              <a:defRPr/>
            </a:pPr>
            <a:r>
              <a:rPr lang="es-MX" sz="1400" b="1" dirty="0"/>
              <a:t>458,701</a:t>
            </a:r>
            <a:endParaRPr lang="es-ES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625" y="1984375"/>
            <a:ext cx="8572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/>
              <a:t>Ejercicio:</a:t>
            </a:r>
          </a:p>
          <a:p>
            <a:pPr>
              <a:defRPr/>
            </a:pPr>
            <a:r>
              <a:rPr lang="es-MX" sz="1400" b="1" dirty="0"/>
              <a:t>494,079</a:t>
            </a:r>
            <a:endParaRPr lang="es-ES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28875" y="1984375"/>
            <a:ext cx="8572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/>
              <a:t>Ejercicio:</a:t>
            </a:r>
          </a:p>
          <a:p>
            <a:pPr>
              <a:defRPr/>
            </a:pPr>
            <a:r>
              <a:rPr lang="es-MX" sz="1400" b="1" dirty="0"/>
              <a:t>421,745</a:t>
            </a:r>
            <a:endParaRPr lang="es-ES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15063" y="1984375"/>
            <a:ext cx="779462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/>
              <a:t>Meta:</a:t>
            </a:r>
          </a:p>
          <a:p>
            <a:pPr>
              <a:defRPr/>
            </a:pPr>
            <a:r>
              <a:rPr lang="es-MX" sz="1400" b="1" dirty="0"/>
              <a:t>500,000</a:t>
            </a:r>
            <a:endParaRPr lang="es-ES" sz="1400" b="1" dirty="0"/>
          </a:p>
        </p:txBody>
      </p:sp>
      <p:graphicFrame>
        <p:nvGraphicFramePr>
          <p:cNvPr id="1026" name="11 Gráfico"/>
          <p:cNvGraphicFramePr>
            <a:graphicFrameLocks/>
          </p:cNvGraphicFramePr>
          <p:nvPr/>
        </p:nvGraphicFramePr>
        <p:xfrm>
          <a:off x="1071563" y="2579688"/>
          <a:ext cx="6715125" cy="4064000"/>
        </p:xfrm>
        <a:graphic>
          <a:graphicData uri="http://schemas.openxmlformats.org/presentationml/2006/ole">
            <p:oleObj spid="_x0000_s1026" r:id="rId4" imgW="6712278" imgH="4066384" progId="Excel.Sheet.8">
              <p:embed/>
            </p:oleObj>
          </a:graphicData>
        </a:graphic>
      </p:graphicFrame>
      <p:grpSp>
        <p:nvGrpSpPr>
          <p:cNvPr id="1033" name="31 Grupo"/>
          <p:cNvGrpSpPr>
            <a:grpSpLocks/>
          </p:cNvGrpSpPr>
          <p:nvPr/>
        </p:nvGrpSpPr>
        <p:grpSpPr bwMode="auto">
          <a:xfrm>
            <a:off x="3071813" y="2935288"/>
            <a:ext cx="3357562" cy="644525"/>
            <a:chOff x="3071802" y="2508272"/>
            <a:chExt cx="3357586" cy="644530"/>
          </a:xfrm>
        </p:grpSpPr>
        <p:cxnSp>
          <p:nvCxnSpPr>
            <p:cNvPr id="15" name="14 Conector recto"/>
            <p:cNvCxnSpPr/>
            <p:nvPr/>
          </p:nvCxnSpPr>
          <p:spPr>
            <a:xfrm flipV="1">
              <a:off x="3071802" y="2794024"/>
              <a:ext cx="928694" cy="13493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4000496" y="2579710"/>
              <a:ext cx="1071571" cy="214315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5072066" y="2508272"/>
              <a:ext cx="1357322" cy="7143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3071802" y="3151214"/>
              <a:ext cx="1000132" cy="158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4071934" y="3079776"/>
              <a:ext cx="1071570" cy="7143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143504" y="3079776"/>
              <a:ext cx="1214447" cy="1587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32 CuadroTexto"/>
          <p:cNvSpPr txBox="1">
            <a:spLocks noChangeArrowheads="1"/>
          </p:cNvSpPr>
          <p:nvPr/>
        </p:nvSpPr>
        <p:spPr bwMode="auto">
          <a:xfrm>
            <a:off x="2714625" y="3008313"/>
            <a:ext cx="4667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b="1"/>
              <a:t>12%</a:t>
            </a:r>
            <a:endParaRPr lang="es-ES" sz="1100" b="1"/>
          </a:p>
        </p:txBody>
      </p:sp>
      <p:sp>
        <p:nvSpPr>
          <p:cNvPr id="1035" name="33 CuadroTexto"/>
          <p:cNvSpPr txBox="1">
            <a:spLocks noChangeArrowheads="1"/>
          </p:cNvSpPr>
          <p:nvPr/>
        </p:nvSpPr>
        <p:spPr bwMode="auto">
          <a:xfrm>
            <a:off x="3929063" y="2794000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b="1"/>
              <a:t>18%</a:t>
            </a:r>
            <a:endParaRPr lang="es-ES" sz="1100" b="1"/>
          </a:p>
        </p:txBody>
      </p:sp>
      <p:sp>
        <p:nvSpPr>
          <p:cNvPr id="1036" name="34 CuadroTexto"/>
          <p:cNvSpPr txBox="1">
            <a:spLocks noChangeArrowheads="1"/>
          </p:cNvSpPr>
          <p:nvPr/>
        </p:nvSpPr>
        <p:spPr bwMode="auto">
          <a:xfrm>
            <a:off x="5105400" y="2651125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b="1"/>
              <a:t>19%</a:t>
            </a:r>
            <a:endParaRPr lang="es-ES" sz="1100" b="1"/>
          </a:p>
        </p:txBody>
      </p:sp>
      <p:sp>
        <p:nvSpPr>
          <p:cNvPr id="1037" name="35 CuadroTexto"/>
          <p:cNvSpPr txBox="1">
            <a:spLocks noChangeArrowheads="1"/>
          </p:cNvSpPr>
          <p:nvPr/>
        </p:nvSpPr>
        <p:spPr bwMode="auto">
          <a:xfrm>
            <a:off x="6462713" y="2579688"/>
            <a:ext cx="4667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b="1"/>
              <a:t>21%</a:t>
            </a:r>
            <a:endParaRPr lang="es-E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8875" y="5219700"/>
            <a:ext cx="4857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Al 27 de septiembre de 2009 se han formalizado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74,315 créditos</a:t>
            </a:r>
            <a:r>
              <a:rPr lang="es-MX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MX" dirty="0">
                <a:latin typeface="+mn-lt"/>
              </a:rPr>
              <a:t>para vivienda usada de un total de </a:t>
            </a:r>
            <a:r>
              <a:rPr lang="es-MX" b="1" dirty="0">
                <a:latin typeface="+mn-lt"/>
              </a:rPr>
              <a:t>309,366 créditos</a:t>
            </a:r>
            <a:r>
              <a:rPr lang="es-MX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graphicFrame>
        <p:nvGraphicFramePr>
          <p:cNvPr id="2050" name="2 Gráfico"/>
          <p:cNvGraphicFramePr>
            <a:graphicFrameLocks/>
          </p:cNvGraphicFramePr>
          <p:nvPr/>
        </p:nvGraphicFramePr>
        <p:xfrm>
          <a:off x="1928813" y="1609725"/>
          <a:ext cx="6500812" cy="3748088"/>
        </p:xfrm>
        <a:graphic>
          <a:graphicData uri="http://schemas.openxmlformats.org/presentationml/2006/ole">
            <p:oleObj spid="_x0000_s2050" r:id="rId3" imgW="6504996" imgH="3749365" progId="Excel.Sheet.8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142875" y="214313"/>
            <a:ext cx="3714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latin typeface="+mn-lt"/>
              </a:rPr>
              <a:t>Avance 2009…</a:t>
            </a:r>
            <a:endParaRPr lang="es-ES" sz="2400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9513" y="1090613"/>
            <a:ext cx="3551237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24% operaciones son de vivienda usada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88" y="857250"/>
            <a:ext cx="8215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Los créditos colocados para vivienda usada atienden dos mercados diferentes:  </a:t>
            </a:r>
          </a:p>
          <a:p>
            <a:pPr>
              <a:defRPr/>
            </a:pPr>
            <a:r>
              <a:rPr lang="es-MX" dirty="0">
                <a:latin typeface="+mn-lt"/>
              </a:rPr>
              <a:t>el mercado secundario y la reasignación de vivienda.</a:t>
            </a:r>
            <a:endParaRPr lang="es-ES" dirty="0">
              <a:latin typeface="+mn-lt"/>
            </a:endParaRPr>
          </a:p>
        </p:txBody>
      </p:sp>
      <p:graphicFrame>
        <p:nvGraphicFramePr>
          <p:cNvPr id="3074" name="5 Gráfico"/>
          <p:cNvGraphicFramePr>
            <a:graphicFrameLocks/>
          </p:cNvGraphicFramePr>
          <p:nvPr/>
        </p:nvGraphicFramePr>
        <p:xfrm>
          <a:off x="1500188" y="2278063"/>
          <a:ext cx="6643687" cy="3214687"/>
        </p:xfrm>
        <a:graphic>
          <a:graphicData uri="http://schemas.openxmlformats.org/presentationml/2006/ole">
            <p:oleObj spid="_x0000_s3074" r:id="rId3" imgW="6645216" imgH="3212870" progId="Excel.Sheet.8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28625" y="1785938"/>
            <a:ext cx="4005263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La vivienda reasignada representa el 4.51%...</a:t>
            </a:r>
            <a:endParaRPr lang="es-ES" sz="1600" b="1" dirty="0"/>
          </a:p>
        </p:txBody>
      </p:sp>
      <p:sp>
        <p:nvSpPr>
          <p:cNvPr id="8" name="7 Rectángulo"/>
          <p:cNvSpPr/>
          <p:nvPr/>
        </p:nvSpPr>
        <p:spPr>
          <a:xfrm>
            <a:off x="142875" y="214313"/>
            <a:ext cx="3714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latin typeface="+mn-lt"/>
              </a:rPr>
              <a:t>Avance 2009…</a:t>
            </a:r>
            <a:endParaRPr lang="es-ES" sz="2400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86375" y="5643563"/>
            <a:ext cx="3500438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…de las operaciones de vivienda usada</a:t>
            </a:r>
            <a:endParaRPr lang="es-ES" sz="1600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2214563" y="3000375"/>
            <a:ext cx="2143125" cy="7858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14 Gráfico"/>
          <p:cNvGraphicFramePr>
            <a:graphicFrameLocks/>
          </p:cNvGraphicFramePr>
          <p:nvPr/>
        </p:nvGraphicFramePr>
        <p:xfrm>
          <a:off x="285750" y="3357563"/>
          <a:ext cx="2857500" cy="1928812"/>
        </p:xfrm>
        <a:graphic>
          <a:graphicData uri="http://schemas.openxmlformats.org/presentationml/2006/ole">
            <p:oleObj spid="_x0000_s3075" r:id="rId4" imgW="2859272" imgH="1926503" progId="Excel.Sheet.8">
              <p:embed/>
            </p:oleObj>
          </a:graphicData>
        </a:graphic>
      </p:graphicFrame>
      <p:sp>
        <p:nvSpPr>
          <p:cNvPr id="3081" name="19 CuadroTexto"/>
          <p:cNvSpPr txBox="1">
            <a:spLocks noChangeArrowheads="1"/>
          </p:cNvSpPr>
          <p:nvPr/>
        </p:nvSpPr>
        <p:spPr bwMode="auto">
          <a:xfrm>
            <a:off x="285750" y="542607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El </a:t>
            </a:r>
            <a:r>
              <a:rPr lang="es-MX" sz="1200" b="1">
                <a:solidFill>
                  <a:srgbClr val="C00000"/>
                </a:solidFill>
              </a:rPr>
              <a:t>34% </a:t>
            </a:r>
            <a:r>
              <a:rPr lang="es-MX" sz="1200"/>
              <a:t>de las operaciones</a:t>
            </a:r>
          </a:p>
          <a:p>
            <a:r>
              <a:rPr lang="es-MX" sz="1200"/>
              <a:t>vivienda recuperada tienen un subsidio</a:t>
            </a:r>
            <a:endParaRPr lang="es-E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5" y="1357313"/>
            <a:ext cx="8858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La distribución de los créditos para la vivienda usada refleja una cobertura del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50% </a:t>
            </a:r>
            <a:r>
              <a:rPr lang="es-MX" dirty="0">
                <a:latin typeface="+mn-lt"/>
              </a:rPr>
              <a:t>del segmento de menores ingresos con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34,808 operaciones</a:t>
            </a:r>
            <a:r>
              <a:rPr lang="es-MX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graphicFrame>
        <p:nvGraphicFramePr>
          <p:cNvPr id="4098" name="2 Gráfico"/>
          <p:cNvGraphicFramePr>
            <a:graphicFrameLocks/>
          </p:cNvGraphicFramePr>
          <p:nvPr/>
        </p:nvGraphicFramePr>
        <p:xfrm>
          <a:off x="1285875" y="2289175"/>
          <a:ext cx="6089650" cy="3425825"/>
        </p:xfrm>
        <a:graphic>
          <a:graphicData uri="http://schemas.openxmlformats.org/presentationml/2006/ole">
            <p:oleObj spid="_x0000_s4098" r:id="rId4" imgW="5639289" imgH="3072650" progId="Excel.Sheet.8">
              <p:embed/>
            </p:oleObj>
          </a:graphicData>
        </a:graphic>
      </p:graphicFrame>
      <p:sp>
        <p:nvSpPr>
          <p:cNvPr id="4" name="3 Rectángulo"/>
          <p:cNvSpPr/>
          <p:nvPr/>
        </p:nvSpPr>
        <p:spPr>
          <a:xfrm>
            <a:off x="142875" y="323850"/>
            <a:ext cx="4286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latin typeface="+mn-lt"/>
              </a:rPr>
              <a:t>Atención por rangos salariales</a:t>
            </a:r>
            <a:endParaRPr lang="es-ES" sz="2400" dirty="0">
              <a:latin typeface="+mn-l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rot="16200000" flipH="1">
            <a:off x="4071938" y="4643438"/>
            <a:ext cx="1214437" cy="9286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286125" y="5715000"/>
            <a:ext cx="4710113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Incluye las 3,240 operaciones de vivienda recuperada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952</Words>
  <Application>Microsoft Macintosh PowerPoint</Application>
  <PresentationFormat>Presentación en pantalla (4:3)</PresentationFormat>
  <Paragraphs>219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Hoja de cálculo de Microsoft Office Excel 97-2003</vt:lpstr>
      <vt:lpstr>Diapositiva 1</vt:lpstr>
      <vt:lpstr>Diapositiva 2</vt:lpstr>
      <vt:lpstr>Diapositiva 3</vt:lpstr>
      <vt:lpstr>Diapositiva 4</vt:lpstr>
      <vt:lpstr>Diapositiva 5</vt:lpstr>
      <vt:lpstr>Vivienda usada…</vt:lpstr>
      <vt:lpstr>Diapositiva 7</vt:lpstr>
      <vt:lpstr>Diapositiva 8</vt:lpstr>
      <vt:lpstr>Diapositiva 9</vt:lpstr>
      <vt:lpstr>Diapositiva 10</vt:lpstr>
      <vt:lpstr>Diapositiva 11</vt:lpstr>
      <vt:lpstr>Más créditos para remodelación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Omar</dc:creator>
  <cp:lastModifiedBy>IN099293</cp:lastModifiedBy>
  <cp:revision>301</cp:revision>
  <dcterms:created xsi:type="dcterms:W3CDTF">2009-01-07T17:15:34Z</dcterms:created>
  <dcterms:modified xsi:type="dcterms:W3CDTF">2009-11-10T19:20:27Z</dcterms:modified>
</cp:coreProperties>
</file>