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7" r:id="rId3"/>
    <p:sldId id="268" r:id="rId4"/>
    <p:sldId id="287" r:id="rId5"/>
    <p:sldId id="285" r:id="rId6"/>
    <p:sldId id="293" r:id="rId7"/>
    <p:sldId id="283" r:id="rId8"/>
    <p:sldId id="290" r:id="rId9"/>
    <p:sldId id="295" r:id="rId10"/>
    <p:sldId id="269" r:id="rId11"/>
    <p:sldId id="270" r:id="rId12"/>
    <p:sldId id="271" r:id="rId13"/>
    <p:sldId id="279" r:id="rId14"/>
  </p:sldIdLst>
  <p:sldSz cx="9144000" cy="6858000" type="screen4x3"/>
  <p:notesSz cx="6997700" cy="9271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2920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VERA%20MARCO\Desktop\INVI\Recuperaci&#243;n%202006-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os\ELIAS%20MARZUCA\Analisis%20de%20recuperacion\Analisis%20de%20recuperacion%20esperado%20y%20real%20por%20emi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view3D>
      <c:rotX val="0"/>
      <c:rotY val="0"/>
      <c:perspective val="30"/>
    </c:view3D>
    <c:plotArea>
      <c:layout/>
      <c:bar3DChart>
        <c:barDir val="col"/>
        <c:grouping val="clustered"/>
        <c:varyColors val="1"/>
        <c:ser>
          <c:idx val="0"/>
          <c:order val="0"/>
          <c:dLbls>
            <c:dLbl>
              <c:idx val="2"/>
              <c:layout>
                <c:manualLayout>
                  <c:x val="1.6288539848749312E-2"/>
                  <c:y val="-4.6296296296296606E-3"/>
                </c:manualLayout>
              </c:layout>
              <c:showVal val="1"/>
            </c:dLbl>
            <c:dLbl>
              <c:idx val="3"/>
              <c:layout>
                <c:manualLayout>
                  <c:x val="1.8615474112856321E-2"/>
                  <c:y val="-1.3888888888888926E-2"/>
                </c:manualLayout>
              </c:layout>
              <c:showVal val="1"/>
            </c:dLbl>
            <c:numFmt formatCode="#,##0" sourceLinked="0"/>
            <c:showVal val="1"/>
          </c:dLbls>
          <c:cat>
            <c:numRef>
              <c:f>Hoja1!$B$19:$M$19</c:f>
              <c:numCache>
                <c:formatCode>General</c:formatCode>
                <c:ptCount val="1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</c:numCache>
            </c:numRef>
          </c:cat>
          <c:val>
            <c:numRef>
              <c:f>Hoja1!$B$20:$M$20</c:f>
              <c:numCache>
                <c:formatCode>#,##0.00</c:formatCode>
                <c:ptCount val="12"/>
                <c:pt idx="0">
                  <c:v>1334480</c:v>
                </c:pt>
                <c:pt idx="1">
                  <c:v>12747580</c:v>
                </c:pt>
                <c:pt idx="2">
                  <c:v>34150340</c:v>
                </c:pt>
                <c:pt idx="3">
                  <c:v>59263400</c:v>
                </c:pt>
                <c:pt idx="4">
                  <c:v>129164244.5</c:v>
                </c:pt>
                <c:pt idx="5">
                  <c:v>326750743.97000003</c:v>
                </c:pt>
                <c:pt idx="6">
                  <c:v>416921565.2899996</c:v>
                </c:pt>
                <c:pt idx="7">
                  <c:v>596818602.25999999</c:v>
                </c:pt>
                <c:pt idx="8">
                  <c:v>727390192.25</c:v>
                </c:pt>
                <c:pt idx="9">
                  <c:v>828840360.94000006</c:v>
                </c:pt>
                <c:pt idx="10">
                  <c:v>987132290.65999937</c:v>
                </c:pt>
                <c:pt idx="11" formatCode="_-* #,##0.00_-;\-* #,##0.00_-;_-* &quot;-&quot;??_-;_-@_-">
                  <c:v>1010840335</c:v>
                </c:pt>
              </c:numCache>
            </c:numRef>
          </c:val>
        </c:ser>
        <c:shape val="cylinder"/>
        <c:axId val="93979392"/>
        <c:axId val="93980928"/>
        <c:axId val="0"/>
      </c:bar3DChart>
      <c:catAx>
        <c:axId val="93979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93980928"/>
        <c:crosses val="autoZero"/>
        <c:auto val="1"/>
        <c:lblAlgn val="ctr"/>
        <c:lblOffset val="100"/>
      </c:catAx>
      <c:valAx>
        <c:axId val="93980928"/>
        <c:scaling>
          <c:orientation val="minMax"/>
        </c:scaling>
        <c:axPos val="l"/>
        <c:majorGridlines/>
        <c:numFmt formatCode="#,##0.00" sourceLinked="1"/>
        <c:tickLblPos val="nextTo"/>
        <c:crossAx val="93979392"/>
        <c:crosses val="autoZero"/>
        <c:crossBetween val="between"/>
        <c:dispUnits>
          <c:builtInUnit val="millions"/>
        </c:dispUnits>
      </c:valAx>
    </c:plotArea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plotArea>
      <c:layout/>
      <c:barChart>
        <c:barDir val="col"/>
        <c:grouping val="stacked"/>
        <c:ser>
          <c:idx val="1"/>
          <c:order val="1"/>
          <c:tx>
            <c:strRef>
              <c:f>Concentrado!$F$3</c:f>
              <c:strCache>
                <c:ptCount val="1"/>
                <c:pt idx="0">
                  <c:v>Recuperado de la Emisión 
(en el periodo)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cat>
            <c:numRef>
              <c:f>Concentrado!$A$4:$A$37</c:f>
              <c:numCache>
                <c:formatCode>General</c:formatCode>
                <c:ptCount val="33"/>
                <c:pt idx="0">
                  <c:v>200612</c:v>
                </c:pt>
                <c:pt idx="1">
                  <c:v>200701</c:v>
                </c:pt>
                <c:pt idx="2">
                  <c:v>200702</c:v>
                </c:pt>
                <c:pt idx="3">
                  <c:v>200703</c:v>
                </c:pt>
                <c:pt idx="4">
                  <c:v>200704</c:v>
                </c:pt>
                <c:pt idx="5">
                  <c:v>200705</c:v>
                </c:pt>
                <c:pt idx="6">
                  <c:v>200706</c:v>
                </c:pt>
                <c:pt idx="7">
                  <c:v>200707</c:v>
                </c:pt>
                <c:pt idx="8">
                  <c:v>200708</c:v>
                </c:pt>
                <c:pt idx="9">
                  <c:v>200709</c:v>
                </c:pt>
                <c:pt idx="10">
                  <c:v>200710</c:v>
                </c:pt>
                <c:pt idx="11">
                  <c:v>200711</c:v>
                </c:pt>
                <c:pt idx="12">
                  <c:v>200712</c:v>
                </c:pt>
                <c:pt idx="13">
                  <c:v>200801</c:v>
                </c:pt>
                <c:pt idx="14">
                  <c:v>200802</c:v>
                </c:pt>
                <c:pt idx="15">
                  <c:v>200803</c:v>
                </c:pt>
                <c:pt idx="16">
                  <c:v>200804</c:v>
                </c:pt>
                <c:pt idx="17">
                  <c:v>200805</c:v>
                </c:pt>
                <c:pt idx="18">
                  <c:v>200806</c:v>
                </c:pt>
                <c:pt idx="19">
                  <c:v>200807</c:v>
                </c:pt>
                <c:pt idx="20">
                  <c:v>200808</c:v>
                </c:pt>
                <c:pt idx="21">
                  <c:v>200809</c:v>
                </c:pt>
                <c:pt idx="22">
                  <c:v>200810</c:v>
                </c:pt>
                <c:pt idx="23">
                  <c:v>200811</c:v>
                </c:pt>
                <c:pt idx="24">
                  <c:v>200812</c:v>
                </c:pt>
                <c:pt idx="25">
                  <c:v>200901</c:v>
                </c:pt>
                <c:pt idx="26">
                  <c:v>200902</c:v>
                </c:pt>
                <c:pt idx="27">
                  <c:v>200903</c:v>
                </c:pt>
                <c:pt idx="28">
                  <c:v>200904</c:v>
                </c:pt>
                <c:pt idx="29">
                  <c:v>200905</c:v>
                </c:pt>
                <c:pt idx="30">
                  <c:v>200906</c:v>
                </c:pt>
                <c:pt idx="31">
                  <c:v>200907</c:v>
                </c:pt>
                <c:pt idx="32">
                  <c:v>200908</c:v>
                </c:pt>
              </c:numCache>
            </c:numRef>
          </c:cat>
          <c:val>
            <c:numRef>
              <c:f>Concentrado!$F$4:$F$37</c:f>
              <c:numCache>
                <c:formatCode>_-"$"* #,##0.00_-;\-"$"* #,##0.00_-;_-"$"* "-"??_-;_-@_-</c:formatCode>
                <c:ptCount val="33"/>
                <c:pt idx="0">
                  <c:v>29233555.809999999</c:v>
                </c:pt>
                <c:pt idx="1">
                  <c:v>25700006.630000021</c:v>
                </c:pt>
                <c:pt idx="2">
                  <c:v>29644795.609999999</c:v>
                </c:pt>
                <c:pt idx="3">
                  <c:v>27541964.140000001</c:v>
                </c:pt>
                <c:pt idx="4">
                  <c:v>30370000.779999997</c:v>
                </c:pt>
                <c:pt idx="5">
                  <c:v>26075222.939999998</c:v>
                </c:pt>
                <c:pt idx="6">
                  <c:v>29629486.279999997</c:v>
                </c:pt>
                <c:pt idx="7">
                  <c:v>29257481.02</c:v>
                </c:pt>
                <c:pt idx="8">
                  <c:v>22551550.82</c:v>
                </c:pt>
                <c:pt idx="9">
                  <c:v>30108812.290000003</c:v>
                </c:pt>
                <c:pt idx="10">
                  <c:v>30251447.579999998</c:v>
                </c:pt>
                <c:pt idx="11">
                  <c:v>32141130.530000001</c:v>
                </c:pt>
                <c:pt idx="12">
                  <c:v>34616242.720000044</c:v>
                </c:pt>
                <c:pt idx="13">
                  <c:v>31998714.93</c:v>
                </c:pt>
                <c:pt idx="14">
                  <c:v>32139085.949999996</c:v>
                </c:pt>
                <c:pt idx="15">
                  <c:v>33298916.409999996</c:v>
                </c:pt>
                <c:pt idx="16">
                  <c:v>33365100.299999997</c:v>
                </c:pt>
                <c:pt idx="17">
                  <c:v>32772019.879999999</c:v>
                </c:pt>
                <c:pt idx="18">
                  <c:v>33959785.75</c:v>
                </c:pt>
                <c:pt idx="19">
                  <c:v>28227486.539999999</c:v>
                </c:pt>
                <c:pt idx="20">
                  <c:v>30594969.240000002</c:v>
                </c:pt>
                <c:pt idx="21">
                  <c:v>34756898.590000011</c:v>
                </c:pt>
                <c:pt idx="22">
                  <c:v>27504721.710000001</c:v>
                </c:pt>
                <c:pt idx="23">
                  <c:v>38613482.340000004</c:v>
                </c:pt>
                <c:pt idx="24">
                  <c:v>35434379.490000002</c:v>
                </c:pt>
                <c:pt idx="25">
                  <c:v>30535409.449999996</c:v>
                </c:pt>
                <c:pt idx="26">
                  <c:v>37297425.910000004</c:v>
                </c:pt>
                <c:pt idx="27">
                  <c:v>35588253.150000006</c:v>
                </c:pt>
                <c:pt idx="28">
                  <c:v>31540331.890000001</c:v>
                </c:pt>
                <c:pt idx="29">
                  <c:v>35037443.920000002</c:v>
                </c:pt>
                <c:pt idx="30">
                  <c:v>39463358.010000005</c:v>
                </c:pt>
                <c:pt idx="31">
                  <c:v>34644421.670000002</c:v>
                </c:pt>
                <c:pt idx="32">
                  <c:v>34421856.600000009</c:v>
                </c:pt>
              </c:numCache>
            </c:numRef>
          </c:val>
        </c:ser>
        <c:ser>
          <c:idx val="0"/>
          <c:order val="2"/>
          <c:tx>
            <c:strRef>
              <c:f>Concentrado!$G$3</c:f>
              <c:strCache>
                <c:ptCount val="1"/>
                <c:pt idx="0">
                  <c:v>Ingresos de otros periodos 
(Recuperado de la Bolsa de Mosoridad)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Concentrado!$A$4:$A$37</c:f>
              <c:numCache>
                <c:formatCode>General</c:formatCode>
                <c:ptCount val="33"/>
                <c:pt idx="0">
                  <c:v>200612</c:v>
                </c:pt>
                <c:pt idx="1">
                  <c:v>200701</c:v>
                </c:pt>
                <c:pt idx="2">
                  <c:v>200702</c:v>
                </c:pt>
                <c:pt idx="3">
                  <c:v>200703</c:v>
                </c:pt>
                <c:pt idx="4">
                  <c:v>200704</c:v>
                </c:pt>
                <c:pt idx="5">
                  <c:v>200705</c:v>
                </c:pt>
                <c:pt idx="6">
                  <c:v>200706</c:v>
                </c:pt>
                <c:pt idx="7">
                  <c:v>200707</c:v>
                </c:pt>
                <c:pt idx="8">
                  <c:v>200708</c:v>
                </c:pt>
                <c:pt idx="9">
                  <c:v>200709</c:v>
                </c:pt>
                <c:pt idx="10">
                  <c:v>200710</c:v>
                </c:pt>
                <c:pt idx="11">
                  <c:v>200711</c:v>
                </c:pt>
                <c:pt idx="12">
                  <c:v>200712</c:v>
                </c:pt>
                <c:pt idx="13">
                  <c:v>200801</c:v>
                </c:pt>
                <c:pt idx="14">
                  <c:v>200802</c:v>
                </c:pt>
                <c:pt idx="15">
                  <c:v>200803</c:v>
                </c:pt>
                <c:pt idx="16">
                  <c:v>200804</c:v>
                </c:pt>
                <c:pt idx="17">
                  <c:v>200805</c:v>
                </c:pt>
                <c:pt idx="18">
                  <c:v>200806</c:v>
                </c:pt>
                <c:pt idx="19">
                  <c:v>200807</c:v>
                </c:pt>
                <c:pt idx="20">
                  <c:v>200808</c:v>
                </c:pt>
                <c:pt idx="21">
                  <c:v>200809</c:v>
                </c:pt>
                <c:pt idx="22">
                  <c:v>200810</c:v>
                </c:pt>
                <c:pt idx="23">
                  <c:v>200811</c:v>
                </c:pt>
                <c:pt idx="24">
                  <c:v>200812</c:v>
                </c:pt>
                <c:pt idx="25">
                  <c:v>200901</c:v>
                </c:pt>
                <c:pt idx="26">
                  <c:v>200902</c:v>
                </c:pt>
                <c:pt idx="27">
                  <c:v>200903</c:v>
                </c:pt>
                <c:pt idx="28">
                  <c:v>200904</c:v>
                </c:pt>
                <c:pt idx="29">
                  <c:v>200905</c:v>
                </c:pt>
                <c:pt idx="30">
                  <c:v>200906</c:v>
                </c:pt>
                <c:pt idx="31">
                  <c:v>200907</c:v>
                </c:pt>
                <c:pt idx="32">
                  <c:v>200908</c:v>
                </c:pt>
              </c:numCache>
            </c:numRef>
          </c:cat>
          <c:val>
            <c:numRef>
              <c:f>Concentrado!$G$4:$G$37</c:f>
              <c:numCache>
                <c:formatCode>_-"$"* #,##0.00_-;\-"$"* #,##0.00_-;_-"$"* "-"??_-;_-@_-</c:formatCode>
                <c:ptCount val="33"/>
                <c:pt idx="0">
                  <c:v>31288807.630000021</c:v>
                </c:pt>
                <c:pt idx="1">
                  <c:v>25646819.509999998</c:v>
                </c:pt>
                <c:pt idx="2">
                  <c:v>32666955.510000005</c:v>
                </c:pt>
                <c:pt idx="3">
                  <c:v>28603248.520000003</c:v>
                </c:pt>
                <c:pt idx="4">
                  <c:v>29772904.420000002</c:v>
                </c:pt>
                <c:pt idx="5">
                  <c:v>26999742.410000004</c:v>
                </c:pt>
                <c:pt idx="6">
                  <c:v>34226550.600000009</c:v>
                </c:pt>
                <c:pt idx="7">
                  <c:v>29422265.530000001</c:v>
                </c:pt>
                <c:pt idx="8">
                  <c:v>26070201.910000004</c:v>
                </c:pt>
                <c:pt idx="9">
                  <c:v>40806569.660000011</c:v>
                </c:pt>
                <c:pt idx="10">
                  <c:v>38447636.120000012</c:v>
                </c:pt>
                <c:pt idx="11">
                  <c:v>52320544.670000002</c:v>
                </c:pt>
                <c:pt idx="12">
                  <c:v>51477068.040000007</c:v>
                </c:pt>
                <c:pt idx="13">
                  <c:v>38357565</c:v>
                </c:pt>
                <c:pt idx="14">
                  <c:v>43815872.060000002</c:v>
                </c:pt>
                <c:pt idx="15">
                  <c:v>42198794.990000002</c:v>
                </c:pt>
                <c:pt idx="16">
                  <c:v>40255503.270000003</c:v>
                </c:pt>
                <c:pt idx="17">
                  <c:v>43447614.410000004</c:v>
                </c:pt>
                <c:pt idx="18">
                  <c:v>38601392.520000003</c:v>
                </c:pt>
                <c:pt idx="19">
                  <c:v>34025444.560000002</c:v>
                </c:pt>
                <c:pt idx="20">
                  <c:v>40067802.310000002</c:v>
                </c:pt>
                <c:pt idx="21">
                  <c:v>42994306.330000006</c:v>
                </c:pt>
                <c:pt idx="22">
                  <c:v>33183513.699999999</c:v>
                </c:pt>
                <c:pt idx="23">
                  <c:v>55205838.690000013</c:v>
                </c:pt>
                <c:pt idx="24">
                  <c:v>39536571.859999999</c:v>
                </c:pt>
                <c:pt idx="25">
                  <c:v>35889357.600000009</c:v>
                </c:pt>
                <c:pt idx="26">
                  <c:v>48569338</c:v>
                </c:pt>
                <c:pt idx="27">
                  <c:v>37770354.170000002</c:v>
                </c:pt>
                <c:pt idx="28">
                  <c:v>36078826.590000011</c:v>
                </c:pt>
                <c:pt idx="29">
                  <c:v>53644361.160000011</c:v>
                </c:pt>
                <c:pt idx="30">
                  <c:v>49780164.520000003</c:v>
                </c:pt>
                <c:pt idx="31">
                  <c:v>42226796.770000003</c:v>
                </c:pt>
                <c:pt idx="32">
                  <c:v>39610489.820000008</c:v>
                </c:pt>
              </c:numCache>
            </c:numRef>
          </c:val>
        </c:ser>
        <c:overlap val="100"/>
        <c:axId val="94781824"/>
        <c:axId val="94783360"/>
      </c:barChart>
      <c:lineChart>
        <c:grouping val="standard"/>
        <c:ser>
          <c:idx val="3"/>
          <c:order val="0"/>
          <c:tx>
            <c:strRef>
              <c:f>Concentrado!$C$3</c:f>
              <c:strCache>
                <c:ptCount val="1"/>
                <c:pt idx="0">
                  <c:v>Ingreso Esperado (Emisión)</c:v>
                </c:pt>
              </c:strCache>
            </c:strRef>
          </c:tx>
          <c:marker>
            <c:symbol val="diamond"/>
            <c:size val="9"/>
          </c:marker>
          <c:dLbls>
            <c:numFmt formatCode="_-&quot;$&quot;* #,##0_-;\-&quot;$&quot;* #,##0_-;_-&quot;$&quot;* &quot;-&quot;_-;_-@_-" sourceLinked="0"/>
            <c:txPr>
              <a:bodyPr rot="-5400000" vert="horz"/>
              <a:lstStyle/>
              <a:p>
                <a:pPr>
                  <a:defRPr/>
                </a:pPr>
                <a:endParaRPr lang="es-MX"/>
              </a:p>
            </c:txPr>
            <c:dLblPos val="t"/>
            <c:showVal val="1"/>
          </c:dLbls>
          <c:val>
            <c:numRef>
              <c:f>Concentrado!$C$4:$C$37</c:f>
              <c:numCache>
                <c:formatCode>_-"$"* #,##0.00_-;\-"$"* #,##0.00_-;_-"$"* "-"??_-;_-@_-</c:formatCode>
                <c:ptCount val="33"/>
                <c:pt idx="0">
                  <c:v>104179336.88782217</c:v>
                </c:pt>
                <c:pt idx="1">
                  <c:v>104018368.53833391</c:v>
                </c:pt>
                <c:pt idx="2">
                  <c:v>105990277.127235</c:v>
                </c:pt>
                <c:pt idx="3">
                  <c:v>106717335.53218389</c:v>
                </c:pt>
                <c:pt idx="4">
                  <c:v>107814073.47571017</c:v>
                </c:pt>
                <c:pt idx="5">
                  <c:v>107477233.5263457</c:v>
                </c:pt>
                <c:pt idx="6">
                  <c:v>107646493.5909147</c:v>
                </c:pt>
                <c:pt idx="7">
                  <c:v>100135400.4026376</c:v>
                </c:pt>
                <c:pt idx="8">
                  <c:v>99733432.176399499</c:v>
                </c:pt>
                <c:pt idx="9">
                  <c:v>101002681.57562551</c:v>
                </c:pt>
                <c:pt idx="10">
                  <c:v>102157119.96183509</c:v>
                </c:pt>
                <c:pt idx="11">
                  <c:v>101254653.81009579</c:v>
                </c:pt>
                <c:pt idx="12">
                  <c:v>101608151.64220169</c:v>
                </c:pt>
                <c:pt idx="13">
                  <c:v>104715945.11486709</c:v>
                </c:pt>
                <c:pt idx="14">
                  <c:v>104531207.55228609</c:v>
                </c:pt>
                <c:pt idx="15">
                  <c:v>106672328.6180381</c:v>
                </c:pt>
                <c:pt idx="16">
                  <c:v>106307960.8703526</c:v>
                </c:pt>
                <c:pt idx="17">
                  <c:v>108131816.0282452</c:v>
                </c:pt>
                <c:pt idx="18">
                  <c:v>107911139.805117</c:v>
                </c:pt>
                <c:pt idx="19">
                  <c:v>107393836.8738037</c:v>
                </c:pt>
                <c:pt idx="20">
                  <c:v>107310028.2982026</c:v>
                </c:pt>
                <c:pt idx="21">
                  <c:v>108188584.1897371</c:v>
                </c:pt>
                <c:pt idx="22">
                  <c:v>107145729.72886662</c:v>
                </c:pt>
                <c:pt idx="23">
                  <c:v>109010779.32575485</c:v>
                </c:pt>
                <c:pt idx="24">
                  <c:v>108830501.5442442</c:v>
                </c:pt>
                <c:pt idx="25">
                  <c:v>109503444.85974157</c:v>
                </c:pt>
                <c:pt idx="26">
                  <c:v>111690841.2634346</c:v>
                </c:pt>
                <c:pt idx="27">
                  <c:v>111386233.8466115</c:v>
                </c:pt>
                <c:pt idx="28">
                  <c:v>117676037.83782959</c:v>
                </c:pt>
                <c:pt idx="29">
                  <c:v>118599455.5647769</c:v>
                </c:pt>
                <c:pt idx="30">
                  <c:v>119746700.27837199</c:v>
                </c:pt>
                <c:pt idx="31">
                  <c:v>119654929.21167189</c:v>
                </c:pt>
                <c:pt idx="32">
                  <c:v>119822124.72982731</c:v>
                </c:pt>
              </c:numCache>
            </c:numRef>
          </c:val>
        </c:ser>
        <c:ser>
          <c:idx val="2"/>
          <c:order val="3"/>
          <c:tx>
            <c:strRef>
              <c:f>Concentrado!$D$3</c:f>
              <c:strCache>
                <c:ptCount val="1"/>
                <c:pt idx="0">
                  <c:v>Ingreso potencial
(Emision + promedio ingreso de otros periodos 39MDP)</c:v>
                </c:pt>
              </c:strCache>
            </c:strRef>
          </c:tx>
          <c:marker>
            <c:symbol val="circle"/>
            <c:size val="9"/>
          </c:marker>
          <c:dLbls>
            <c:numFmt formatCode="_-&quot;$&quot;* #,##0_-;\-&quot;$&quot;* #,##0_-;_-&quot;$&quot;* &quot;-&quot;_-;_-@_-" sourceLinked="0"/>
            <c:txPr>
              <a:bodyPr rot="-5400000" vert="horz"/>
              <a:lstStyle/>
              <a:p>
                <a:pPr>
                  <a:defRPr/>
                </a:pPr>
                <a:endParaRPr lang="es-MX"/>
              </a:p>
            </c:txPr>
            <c:dLblPos val="t"/>
            <c:showVal val="1"/>
          </c:dLbls>
          <c:val>
            <c:numRef>
              <c:f>Concentrado!$D$4:$D$37</c:f>
              <c:numCache>
                <c:formatCode>_-"$"* #,##0.00_-;\-"$"* #,##0.00_-;_-"$"* "-"??_-;_-@_-</c:formatCode>
                <c:ptCount val="33"/>
                <c:pt idx="0">
                  <c:v>135468144.51782221</c:v>
                </c:pt>
                <c:pt idx="1">
                  <c:v>142897435.89772791</c:v>
                </c:pt>
                <c:pt idx="2">
                  <c:v>144869344.48662913</c:v>
                </c:pt>
                <c:pt idx="3">
                  <c:v>145596402.89157772</c:v>
                </c:pt>
                <c:pt idx="4">
                  <c:v>146693140.83510408</c:v>
                </c:pt>
                <c:pt idx="5">
                  <c:v>146356300.88573971</c:v>
                </c:pt>
                <c:pt idx="6">
                  <c:v>146525560.95030862</c:v>
                </c:pt>
                <c:pt idx="7">
                  <c:v>139014467.76203144</c:v>
                </c:pt>
                <c:pt idx="8">
                  <c:v>138612499.53579342</c:v>
                </c:pt>
                <c:pt idx="9">
                  <c:v>139881748.93501943</c:v>
                </c:pt>
                <c:pt idx="10">
                  <c:v>141036187.32122892</c:v>
                </c:pt>
                <c:pt idx="11">
                  <c:v>140133721.16948962</c:v>
                </c:pt>
                <c:pt idx="12">
                  <c:v>140487219.00159562</c:v>
                </c:pt>
                <c:pt idx="13">
                  <c:v>143595012.47426111</c:v>
                </c:pt>
                <c:pt idx="14">
                  <c:v>143410274.91167992</c:v>
                </c:pt>
                <c:pt idx="15">
                  <c:v>145551395.97743204</c:v>
                </c:pt>
                <c:pt idx="16">
                  <c:v>145187028.22974658</c:v>
                </c:pt>
                <c:pt idx="17">
                  <c:v>147010883.38763937</c:v>
                </c:pt>
                <c:pt idx="18">
                  <c:v>146790207.16451094</c:v>
                </c:pt>
                <c:pt idx="19">
                  <c:v>146272904.23319757</c:v>
                </c:pt>
                <c:pt idx="20">
                  <c:v>146189095.65759653</c:v>
                </c:pt>
                <c:pt idx="21">
                  <c:v>147067651.54913104</c:v>
                </c:pt>
                <c:pt idx="22">
                  <c:v>146024797.08826053</c:v>
                </c:pt>
                <c:pt idx="23">
                  <c:v>147889846.68514878</c:v>
                </c:pt>
                <c:pt idx="24">
                  <c:v>147709568.90363824</c:v>
                </c:pt>
                <c:pt idx="25">
                  <c:v>148382512.21913552</c:v>
                </c:pt>
                <c:pt idx="26">
                  <c:v>150569908.62282854</c:v>
                </c:pt>
                <c:pt idx="27">
                  <c:v>150265301.20600545</c:v>
                </c:pt>
                <c:pt idx="28">
                  <c:v>156555105.19722354</c:v>
                </c:pt>
                <c:pt idx="29">
                  <c:v>157478522.92417091</c:v>
                </c:pt>
                <c:pt idx="30">
                  <c:v>158625767.63776588</c:v>
                </c:pt>
                <c:pt idx="31">
                  <c:v>158533996.57106555</c:v>
                </c:pt>
                <c:pt idx="32">
                  <c:v>158701192.08922142</c:v>
                </c:pt>
              </c:numCache>
            </c:numRef>
          </c:val>
        </c:ser>
        <c:marker val="1"/>
        <c:axId val="94781824"/>
        <c:axId val="94783360"/>
      </c:lineChart>
      <c:catAx>
        <c:axId val="94781824"/>
        <c:scaling>
          <c:orientation val="minMax"/>
        </c:scaling>
        <c:axPos val="b"/>
        <c:numFmt formatCode="General" sourceLinked="1"/>
        <c:tickLblPos val="nextTo"/>
        <c:crossAx val="94783360"/>
        <c:crosses val="autoZero"/>
        <c:auto val="1"/>
        <c:lblAlgn val="ctr"/>
        <c:lblOffset val="100"/>
      </c:catAx>
      <c:valAx>
        <c:axId val="94783360"/>
        <c:scaling>
          <c:orientation val="minMax"/>
        </c:scaling>
        <c:axPos val="l"/>
        <c:majorGridlines/>
        <c:numFmt formatCode="_-&quot;$&quot;* #,##0_-;\-&quot;$&quot;* #,##0_-;_-&quot;$&quot;* &quot;-&quot;_-;_-@_-" sourceLinked="0"/>
        <c:tickLblPos val="nextTo"/>
        <c:crossAx val="94781824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8.4379097162617725E-2"/>
          <c:y val="0.88871573806438764"/>
          <c:w val="0.8994881516587675"/>
          <c:h val="9.8626034087511208E-2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6A5076B-93FB-43A4-8DFD-97A81F76C804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38FC187-97FC-497E-8BDE-F262628D8E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F49DA-BC82-4214-A07E-480F98C3F812}" type="slidenum">
              <a:rPr lang="es-ES" smtClean="0">
                <a:latin typeface="Arial" charset="0"/>
              </a:rPr>
              <a:pPr/>
              <a:t>1</a:t>
            </a:fld>
            <a:endParaRPr lang="es-E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192A1-51E3-420F-B4AA-1C83B5B5F19B}" type="slidenum">
              <a:rPr lang="es-MX" smtClean="0"/>
              <a:pPr>
                <a:defRPr/>
              </a:pPr>
              <a:t>5</a:t>
            </a:fld>
            <a:endParaRPr lang="es-MX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F30783F-618E-4CB0-9268-8909ADDB80A1}" type="datetimeFigureOut">
              <a:rPr lang="es-MX" smtClean="0"/>
              <a:pPr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D8626F1-3D48-4A93-9E39-E5F00E262B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Hoja_de_c_lculo_de_Microsoft_Office_Excel_97-20031.xls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86314" y="71414"/>
            <a:ext cx="3214710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SUPERFICIE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Y CARACTERÍSTICAS POBLACIONALES</a:t>
            </a:r>
            <a:endPara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-142908" y="65502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FUENTE: INEGI. II Conteo de Población y Vivienda 2005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531813" y="25701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_tradnl" b="0"/>
          </a:p>
        </p:txBody>
      </p:sp>
      <p:sp>
        <p:nvSpPr>
          <p:cNvPr id="15" name="14 Rectángulo"/>
          <p:cNvSpPr/>
          <p:nvPr/>
        </p:nvSpPr>
        <p:spPr>
          <a:xfrm>
            <a:off x="-32" y="500042"/>
            <a:ext cx="5357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1.- El DF tiene 8.7 millones de personas, en 2.2 millones de viviendas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 defTabSz="273050"/>
            <a:r>
              <a:rPr lang="es-MX" sz="1600" dirty="0" smtClean="0">
                <a:latin typeface="Arial" pitchFamily="34" charset="0"/>
                <a:cs typeface="Arial" pitchFamily="34" charset="0"/>
              </a:rPr>
              <a:t>	Ha estabilizado su crecimiento a una tasa del 0.28% 	anual, en una cuenca cerrada de 1,500 km</a:t>
            </a:r>
            <a:r>
              <a:rPr lang="es-MX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, con un  	área urbanizada de 750 km</a:t>
            </a:r>
            <a:r>
              <a:rPr lang="es-MX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con una densidad de 	5,871 personas por km</a:t>
            </a:r>
            <a:r>
              <a:rPr lang="es-MX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s-MX" sz="16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02" y="3143248"/>
            <a:ext cx="32861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85720" y="2383689"/>
            <a:ext cx="5000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square" anchor="ctr">
            <a:spAutoFit/>
          </a:bodyPr>
          <a:lstStyle/>
          <a:p>
            <a:pPr algn="just">
              <a:buClrTx/>
              <a:tabLst>
                <a:tab pos="457200" algn="l"/>
              </a:tabLst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Crecimiento del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0.28%.</a:t>
            </a:r>
          </a:p>
          <a:p>
            <a:pPr algn="just">
              <a:buClrTx/>
              <a:tabLst>
                <a:tab pos="457200" algn="l"/>
              </a:tabLst>
            </a:pPr>
            <a:endParaRPr lang="es-MX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38" y="3286124"/>
            <a:ext cx="32861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Forma libre"/>
          <p:cNvSpPr/>
          <p:nvPr/>
        </p:nvSpPr>
        <p:spPr>
          <a:xfrm>
            <a:off x="6090698" y="3786190"/>
            <a:ext cx="1267383" cy="2576179"/>
          </a:xfrm>
          <a:custGeom>
            <a:avLst/>
            <a:gdLst>
              <a:gd name="connsiteX0" fmla="*/ 1150289 w 1150289"/>
              <a:gd name="connsiteY0" fmla="*/ 0 h 2490084"/>
              <a:gd name="connsiteX1" fmla="*/ 76863 w 1150289"/>
              <a:gd name="connsiteY1" fmla="*/ 1582310 h 2490084"/>
              <a:gd name="connsiteX2" fmla="*/ 689113 w 1150289"/>
              <a:gd name="connsiteY2" fmla="*/ 2361538 h 2490084"/>
              <a:gd name="connsiteX3" fmla="*/ 689113 w 1150289"/>
              <a:gd name="connsiteY3" fmla="*/ 2353586 h 24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289" h="2490084">
                <a:moveTo>
                  <a:pt x="1150289" y="0"/>
                </a:moveTo>
                <a:cubicBezTo>
                  <a:pt x="652007" y="594360"/>
                  <a:pt x="153726" y="1188720"/>
                  <a:pt x="76863" y="1582310"/>
                </a:cubicBezTo>
                <a:cubicBezTo>
                  <a:pt x="0" y="1975900"/>
                  <a:pt x="587071" y="2232992"/>
                  <a:pt x="689113" y="2361538"/>
                </a:cubicBezTo>
                <a:cubicBezTo>
                  <a:pt x="791155" y="2490084"/>
                  <a:pt x="740134" y="2421835"/>
                  <a:pt x="689113" y="23535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orma libre"/>
          <p:cNvSpPr/>
          <p:nvPr/>
        </p:nvSpPr>
        <p:spPr>
          <a:xfrm flipH="1">
            <a:off x="7358081" y="3786190"/>
            <a:ext cx="1357322" cy="2576179"/>
          </a:xfrm>
          <a:custGeom>
            <a:avLst/>
            <a:gdLst>
              <a:gd name="connsiteX0" fmla="*/ 1150289 w 1150289"/>
              <a:gd name="connsiteY0" fmla="*/ 0 h 2490084"/>
              <a:gd name="connsiteX1" fmla="*/ 76863 w 1150289"/>
              <a:gd name="connsiteY1" fmla="*/ 1582310 h 2490084"/>
              <a:gd name="connsiteX2" fmla="*/ 689113 w 1150289"/>
              <a:gd name="connsiteY2" fmla="*/ 2361538 h 2490084"/>
              <a:gd name="connsiteX3" fmla="*/ 689113 w 1150289"/>
              <a:gd name="connsiteY3" fmla="*/ 2353586 h 24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289" h="2490084">
                <a:moveTo>
                  <a:pt x="1150289" y="0"/>
                </a:moveTo>
                <a:cubicBezTo>
                  <a:pt x="652007" y="594360"/>
                  <a:pt x="153726" y="1188720"/>
                  <a:pt x="76863" y="1582310"/>
                </a:cubicBezTo>
                <a:cubicBezTo>
                  <a:pt x="0" y="1975900"/>
                  <a:pt x="587071" y="2232992"/>
                  <a:pt x="689113" y="2361538"/>
                </a:cubicBezTo>
                <a:cubicBezTo>
                  <a:pt x="791155" y="2490084"/>
                  <a:pt x="740134" y="2421835"/>
                  <a:pt x="689113" y="23535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5754400" y="3175052"/>
            <a:ext cx="288893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Pirámide poblacional futura</a:t>
            </a:r>
            <a:endParaRPr lang="es-MX" sz="16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88513" y="2928934"/>
            <a:ext cx="288335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Pirámide poblacional conteo 2005</a:t>
            </a:r>
            <a:endParaRPr lang="es-MX" sz="1400" b="1" dirty="0"/>
          </a:p>
        </p:txBody>
      </p:sp>
      <p:sp>
        <p:nvSpPr>
          <p:cNvPr id="25" name="24 Flecha derecha"/>
          <p:cNvSpPr/>
          <p:nvPr/>
        </p:nvSpPr>
        <p:spPr>
          <a:xfrm>
            <a:off x="4000496" y="4429132"/>
            <a:ext cx="1357322" cy="10715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26" name="Object 211"/>
          <p:cNvGraphicFramePr>
            <a:graphicFrameLocks noChangeAspect="1"/>
          </p:cNvGraphicFramePr>
          <p:nvPr/>
        </p:nvGraphicFramePr>
        <p:xfrm>
          <a:off x="5572132" y="571480"/>
          <a:ext cx="3571868" cy="2286016"/>
        </p:xfrm>
        <a:graphic>
          <a:graphicData uri="http://schemas.openxmlformats.org/presentationml/2006/ole">
            <p:oleObj spid="_x0000_s1026" name="Worksheet" r:id="rId5" imgW="5248275" imgH="256222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85918" y="71414"/>
            <a:ext cx="7358082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MX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ATENCIÓN A FAMILIAS EN CONDICIONES DE ALTO RIESGO</a:t>
            </a:r>
            <a:endParaRPr lang="es-E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2" y="496653"/>
            <a:ext cx="87868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Atender entre 15 y 20 mil familias de los más bajos ingresos, asentadas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en tres tipos de riesgo:</a:t>
            </a:r>
          </a:p>
          <a:p>
            <a:pPr marL="438150" lvl="1" indent="-342900" algn="just"/>
            <a:endParaRPr lang="es-MX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  <a:p>
            <a:pPr marL="438150" lvl="1" indent="-342900" algn="just"/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ATENCIÓN A FAMILIAS EN CONDICIONES DE ALTO RIESGO</a:t>
            </a:r>
            <a:endParaRPr lang="es-ES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  <a:p>
            <a:pPr marL="438150" lvl="1" indent="-342900" algn="just">
              <a:buFont typeface="+mj-lt"/>
              <a:buAutoNum type="alphaLcParenR" startAt="4"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7158" y="4357694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 1. </a:t>
            </a:r>
            <a:r>
              <a:rPr lang="es-MX" sz="1600" b="1" dirty="0" err="1" smtClean="0">
                <a:latin typeface="Arial" pitchFamily="34" charset="0"/>
                <a:cs typeface="Arial" pitchFamily="34" charset="0"/>
              </a:rPr>
              <a:t>Hidrometeorológico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: (causes, laderas, taludes)</a:t>
            </a:r>
          </a:p>
          <a:p>
            <a:endParaRPr lang="es-MX" dirty="0"/>
          </a:p>
          <a:p>
            <a:pPr algn="just" defTabSz="355600">
              <a:buBlip>
                <a:blip r:embed="rId2"/>
              </a:buBlip>
            </a:pPr>
            <a:r>
              <a:rPr lang="es-MX" dirty="0" smtClean="0"/>
              <a:t>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	Al poniente (MC, C, AO y GAM) identificamos 2,000 familias de las cuales estamos desocupado y reubicado en campamentos provisionales a poco mas de 600.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RIESGOS_OK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078888"/>
            <a:ext cx="2714644" cy="30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571612"/>
            <a:ext cx="270490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1931" y="4286256"/>
            <a:ext cx="278922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929290" y="0"/>
            <a:ext cx="3214710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s-ES" sz="1800" b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929290" y="71414"/>
            <a:ext cx="3214710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MX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ATENCIÓN A FAMILIAS EN CONDICIONES DE ALTO RIESGO</a:t>
            </a:r>
            <a:endPara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57148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2. Estructural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(vecindades)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 defTabSz="355600">
              <a:buBlip>
                <a:blip r:embed="rId2"/>
              </a:buBlip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	En la ciudad central, en donde hemos reconstruido ya 400 inmuebles en beneficio de 	6,000 familias y en donde actualmente desarrollamos la segunda fase con la 	reconstrucción de otros 400 inmuebles, que beneficiaran a otras 6 mil familias de bajos 	ingresos, sin que por su nivel de ingresos se vean desplazados a los municipios 	conurbados.</a:t>
            </a:r>
          </a:p>
        </p:txBody>
      </p:sp>
      <p:pic>
        <p:nvPicPr>
          <p:cNvPr id="12" name="11 Imagen" descr="Alhondiga # 7 y 9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4004" y="3071810"/>
            <a:ext cx="2704703" cy="2091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email"/>
          <a:srcRect r="-610"/>
          <a:stretch>
            <a:fillRect/>
          </a:stretch>
        </p:blipFill>
        <p:spPr bwMode="auto">
          <a:xfrm>
            <a:off x="3231524" y="3071810"/>
            <a:ext cx="2900383" cy="2091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Imagen" descr="JUAN DE LA BARRERA NO. 27  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12" y="3071811"/>
            <a:ext cx="264320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929290" y="71414"/>
            <a:ext cx="3214710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MX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ATENCIÓN A FAMILIAS EN CONDICIONES DE ALTO RIESGO</a:t>
            </a:r>
            <a:endPara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57158" y="654776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3. Geológico:  (Grietas, hundimientos del suelo, cavernas) </a:t>
            </a:r>
          </a:p>
          <a:p>
            <a:endParaRPr lang="es-MX" dirty="0"/>
          </a:p>
          <a:p>
            <a:pPr algn="just" defTabSz="355600">
              <a:buBlip>
                <a:blip r:embed="rId2"/>
              </a:buBlip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 	Al oriente de la ciudad estamos reubicando a 300 familias que habitan sobre la falla que 	va de Peñón Viejo en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Iztapalapa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, a la colonia del mar en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láhuac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, afectando a 	más de 6 	mil familias que atendemos “in situ”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 través de créditos de mejoramiento para la 	prevención de riesgo con el reforzamientos de estructuras.</a:t>
            </a:r>
          </a:p>
        </p:txBody>
      </p:sp>
      <p:pic>
        <p:nvPicPr>
          <p:cNvPr id="20" name="Picture 3" descr="fotos 5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8" y="2571744"/>
            <a:ext cx="3027358" cy="3807234"/>
          </a:xfrm>
          <a:prstGeom prst="rect">
            <a:avLst/>
          </a:prstGeom>
          <a:noFill/>
          <a:ln/>
        </p:spPr>
      </p:pic>
      <p:pic>
        <p:nvPicPr>
          <p:cNvPr id="21" name="Picture 31" descr="\\192.168.1.64\d\ARCHIVOS 2005\INVI 2 0 0 8\GRIETAS\FOTOS ZONA NORTE\ZONA NORTE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38763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14282" y="1857364"/>
            <a:ext cx="8786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ENTONCES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VALE LA PREGUNTA:</a:t>
            </a:r>
          </a:p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¿ES NECESARIO CAMBIAR, AJUSTAR, INTEGRAR, MODERNIZAR, ETC… LAS INSTITUCIONES FINANCERAS QUE HOY  “ATIENDEN”, PERO SOBRE TODO QUE MAÑANA ATENDERÁN EL PROBLEMA DE VIVIENDA? </a:t>
            </a: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NO VAYAMOS A TENER EN VEZ DE UN BONO POBLACIONAL, UN PAGARE.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643570" y="71414"/>
            <a:ext cx="3214710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s-MX" b="1" kern="0" dirty="0" smtClean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NECESIDADES DE POBLACIÓN Y RETO</a:t>
            </a:r>
            <a:endParaRPr lang="es-MX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43998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44" y="553548"/>
            <a:ext cx="87868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0850"/>
            <a:r>
              <a:rPr lang="es-ES" b="1" dirty="0" smtClean="0">
                <a:latin typeface="Arial" pitchFamily="34" charset="0"/>
                <a:cs typeface="Arial" pitchFamily="34" charset="0"/>
              </a:rPr>
              <a:t>Por las características de su población, en el DF deberemos atender aprox. 74 mil viviendas cada año:</a:t>
            </a:r>
          </a:p>
          <a:p>
            <a:endParaRPr lang="es-ES" sz="900" dirty="0" smtClean="0">
              <a:latin typeface="Arial" pitchFamily="34" charset="0"/>
              <a:cs typeface="Arial" pitchFamily="34" charset="0"/>
            </a:endParaRPr>
          </a:p>
          <a:p>
            <a:pPr marL="531813" lvl="1" indent="-68263">
              <a:buBlip>
                <a:blip r:embed="rId3"/>
              </a:buBlip>
              <a:tabLst>
                <a:tab pos="627063" algn="l"/>
              </a:tabLst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	27 mil viviendas nuevas</a:t>
            </a:r>
          </a:p>
          <a:p>
            <a:pPr marL="531813" lvl="1" indent="-68263">
              <a:buBlip>
                <a:blip r:embed="rId3"/>
              </a:buBlip>
              <a:tabLst>
                <a:tab pos="627063" algn="l"/>
              </a:tabLst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	45 mil mejoramientos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4282" y="542926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 algn="just">
              <a:tabLst>
                <a:tab pos="627063" algn="l"/>
              </a:tabLst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Lo que implica financiar para los próximos 20 años, 1.6 millones de viviendas; es decir, el 72% de las viviendas construidas desde la fundación de la ciudad de México en 1325, a la fecha.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-24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2700" y="4667250"/>
            <a:ext cx="56657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0238" indent="-630238" algn="just"/>
            <a:endParaRPr lang="es-ES" sz="1200" b="0">
              <a:solidFill>
                <a:srgbClr val="800000"/>
              </a:solidFill>
            </a:endParaRPr>
          </a:p>
          <a:p>
            <a:pPr marL="630238" indent="-630238" algn="just">
              <a:buSzPct val="125000"/>
              <a:buFont typeface="Wingdings" pitchFamily="2" charset="2"/>
              <a:buNone/>
            </a:pPr>
            <a:endParaRPr lang="es-MX" sz="1400">
              <a:solidFill>
                <a:srgbClr val="80000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2844" y="928670"/>
            <a:ext cx="3857652" cy="40010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 indent="-355600" eaLnBrk="0" hangingPunct="0">
              <a:buSzPct val="125000"/>
              <a:buFont typeface="Wingdings" pitchFamily="2" charset="2"/>
              <a:buChar char="q"/>
            </a:pPr>
            <a:r>
              <a:rPr lang="es-MX" dirty="0" smtClean="0"/>
              <a:t>75% de la población percibe menos de 10 VSM </a:t>
            </a:r>
            <a:endParaRPr lang="es-MX" dirty="0" smtClean="0"/>
          </a:p>
          <a:p>
            <a:pPr marL="355600" indent="-355600" eaLnBrk="0" hangingPunct="0">
              <a:buSzPct val="125000"/>
              <a:buFont typeface="Wingdings" pitchFamily="2" charset="2"/>
              <a:buChar char="q"/>
            </a:pPr>
            <a:endParaRPr lang="es-MX" b="0" dirty="0" smtClean="0">
              <a:latin typeface="Tahoma" charset="0"/>
              <a:cs typeface="Tahoma" charset="0"/>
            </a:endParaRPr>
          </a:p>
          <a:p>
            <a:pPr marL="355600" indent="-355600" eaLnBrk="0" hangingPunct="0">
              <a:buSzPct val="125000"/>
              <a:buFont typeface="Wingdings" pitchFamily="2" charset="2"/>
              <a:buChar char="q"/>
            </a:pPr>
            <a:r>
              <a:rPr lang="es-MX" dirty="0" smtClean="0">
                <a:latin typeface="Tahoma" charset="0"/>
                <a:cs typeface="Tahoma" charset="0"/>
              </a:rPr>
              <a:t>Población de escasos recursos</a:t>
            </a:r>
          </a:p>
          <a:p>
            <a:pPr marL="355600" indent="-355600" eaLnBrk="0" hangingPunct="0">
              <a:buSzPct val="125000"/>
              <a:buFont typeface="Wingdings" pitchFamily="2" charset="2"/>
              <a:buChar char="q"/>
            </a:pPr>
            <a:endParaRPr lang="es-MX" b="0" dirty="0" smtClean="0">
              <a:latin typeface="Tahoma" charset="0"/>
              <a:cs typeface="Tahoma" charset="0"/>
            </a:endParaRPr>
          </a:p>
          <a:p>
            <a:pPr marL="355600" indent="-355600" eaLnBrk="0" hangingPunct="0">
              <a:buSzPct val="125000"/>
              <a:buFont typeface="Wingdings" pitchFamily="2" charset="2"/>
              <a:buChar char="q"/>
            </a:pPr>
            <a:r>
              <a:rPr lang="es-MX" b="0" dirty="0" smtClean="0">
                <a:latin typeface="Tahoma" charset="0"/>
                <a:cs typeface="Tahoma" charset="0"/>
              </a:rPr>
              <a:t>Acceso </a:t>
            </a:r>
            <a:r>
              <a:rPr lang="es-MX" b="0" dirty="0" smtClean="0">
                <a:latin typeface="Tahoma" charset="0"/>
                <a:cs typeface="Tahoma" charset="0"/>
              </a:rPr>
              <a:t>de vivienda en el Distrito Federal</a:t>
            </a:r>
          </a:p>
          <a:p>
            <a:pPr marL="355600" indent="-355600" eaLnBrk="0" hangingPunct="0">
              <a:buSzPct val="125000"/>
              <a:buFont typeface="Wingdings" pitchFamily="2" charset="2"/>
              <a:buChar char="q"/>
            </a:pPr>
            <a:endParaRPr lang="es-MX" dirty="0" smtClean="0">
              <a:latin typeface="Tahoma" charset="0"/>
              <a:cs typeface="Tahoma" charset="0"/>
            </a:endParaRPr>
          </a:p>
          <a:p>
            <a:pPr marL="355600" indent="-355600" eaLnBrk="0" hangingPunct="0">
              <a:buSzPct val="125000"/>
              <a:buFont typeface="Wingdings" pitchFamily="2" charset="2"/>
              <a:buChar char="q"/>
            </a:pPr>
            <a:r>
              <a:rPr lang="es-MX" dirty="0" smtClean="0">
                <a:latin typeface="Tahoma" charset="0"/>
                <a:cs typeface="Tahoma" charset="0"/>
              </a:rPr>
              <a:t>Vivienda </a:t>
            </a:r>
            <a:r>
              <a:rPr lang="es-MX" dirty="0" smtClean="0">
                <a:latin typeface="Tahoma" charset="0"/>
                <a:cs typeface="Tahoma" charset="0"/>
              </a:rPr>
              <a:t>sustentable</a:t>
            </a:r>
          </a:p>
          <a:p>
            <a:pPr marL="177800" indent="-177800" eaLnBrk="0" hangingPunct="0">
              <a:buSzPct val="125000"/>
              <a:buFont typeface="Wingdings" pitchFamily="2" charset="2"/>
              <a:buChar char="q"/>
            </a:pPr>
            <a:endParaRPr lang="es-MX" sz="2000" b="0" dirty="0" smtClean="0">
              <a:latin typeface="Tahoma" charset="0"/>
              <a:cs typeface="Tahoma" charset="0"/>
            </a:endParaRPr>
          </a:p>
          <a:p>
            <a:pPr marL="177800" indent="-177800" eaLnBrk="0" hangingPunct="0">
              <a:buSzPct val="125000"/>
              <a:buFont typeface="Wingdings" pitchFamily="2" charset="2"/>
              <a:buChar char="q"/>
            </a:pPr>
            <a:r>
              <a:rPr lang="es-MX" sz="2000" dirty="0" smtClean="0">
                <a:latin typeface="Tahoma" charset="0"/>
                <a:cs typeface="Tahoma" charset="0"/>
              </a:rPr>
              <a:t> </a:t>
            </a:r>
            <a:r>
              <a:rPr lang="es-MX" sz="2000" dirty="0" smtClean="0">
                <a:latin typeface="Tahoma" charset="0"/>
                <a:cs typeface="Tahoma" charset="0"/>
              </a:rPr>
              <a:t> </a:t>
            </a:r>
            <a:r>
              <a:rPr lang="es-MX" sz="2000" b="0" dirty="0" smtClean="0">
                <a:latin typeface="Tahoma" charset="0"/>
                <a:cs typeface="Tahoma" charset="0"/>
              </a:rPr>
              <a:t>Mejor </a:t>
            </a:r>
            <a:r>
              <a:rPr lang="es-MX" sz="2000" b="0" dirty="0" smtClean="0">
                <a:latin typeface="Tahoma" charset="0"/>
                <a:cs typeface="Tahoma" charset="0"/>
              </a:rPr>
              <a:t>calidad de vida</a:t>
            </a:r>
          </a:p>
          <a:p>
            <a:pPr algn="ctr" eaLnBrk="0" hangingPunct="0">
              <a:buSzPct val="125000"/>
            </a:pPr>
            <a:endParaRPr lang="es-MX" sz="2000" b="0" dirty="0" smtClean="0">
              <a:latin typeface="Tahoma" charset="0"/>
              <a:cs typeface="Tahoma" charset="0"/>
            </a:endParaRPr>
          </a:p>
          <a:p>
            <a:pPr algn="ctr" eaLnBrk="0" hangingPunct="0">
              <a:buSzPct val="125000"/>
            </a:pPr>
            <a:endParaRPr lang="es-MX" sz="2000" b="0" dirty="0" smtClean="0">
              <a:latin typeface="Tahoma" charset="0"/>
              <a:cs typeface="Tahoma" charset="0"/>
            </a:endParaRPr>
          </a:p>
          <a:p>
            <a:pPr algn="ctr" eaLnBrk="0" hangingPunct="0">
              <a:buSzPct val="125000"/>
            </a:pPr>
            <a:endParaRPr lang="es-MX" sz="1400" dirty="0" smtClean="0">
              <a:latin typeface="Tahoma" charset="0"/>
              <a:cs typeface="Tahoma" charset="0"/>
            </a:endParaRPr>
          </a:p>
        </p:txBody>
      </p:sp>
      <p:pic>
        <p:nvPicPr>
          <p:cNvPr id="15" name="Picture 18" descr="FIGURA_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643470" cy="4744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286380" y="6276975"/>
            <a:ext cx="2481263" cy="581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dirty="0"/>
              <a:t>Un punto = 15 unidades</a:t>
            </a:r>
          </a:p>
          <a:p>
            <a:endParaRPr lang="es-ES" sz="16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00166" y="71414"/>
            <a:ext cx="5000660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Estrategias de Vivienda dirigidas a población de escasos recursos en el D.F.</a:t>
            </a:r>
            <a:endPara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062021" y="5051454"/>
            <a:ext cx="1938343" cy="1663694"/>
            <a:chOff x="828675" y="1622425"/>
            <a:chExt cx="4895850" cy="4327525"/>
          </a:xfrm>
        </p:grpSpPr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828675" y="1622427"/>
              <a:ext cx="1368425" cy="1439862"/>
              <a:chOff x="4590" y="618"/>
              <a:chExt cx="538" cy="496"/>
            </a:xfrm>
          </p:grpSpPr>
          <p:sp>
            <p:nvSpPr>
              <p:cNvPr id="78" name="Rectangle 71"/>
              <p:cNvSpPr>
                <a:spLocks noChangeArrowheads="1"/>
              </p:cNvSpPr>
              <p:nvPr/>
            </p:nvSpPr>
            <p:spPr bwMode="auto">
              <a:xfrm>
                <a:off x="4590" y="805"/>
                <a:ext cx="538" cy="30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 flipV="1">
                <a:off x="4590" y="716"/>
                <a:ext cx="134" cy="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Line 73"/>
              <p:cNvSpPr>
                <a:spLocks noChangeShapeType="1"/>
              </p:cNvSpPr>
              <p:nvPr/>
            </p:nvSpPr>
            <p:spPr bwMode="auto">
              <a:xfrm flipH="1" flipV="1">
                <a:off x="4993" y="716"/>
                <a:ext cx="135" cy="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74"/>
              <p:cNvSpPr>
                <a:spLocks noChangeArrowheads="1"/>
              </p:cNvSpPr>
              <p:nvPr/>
            </p:nvSpPr>
            <p:spPr bwMode="auto">
              <a:xfrm>
                <a:off x="4724" y="672"/>
                <a:ext cx="269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Oval 75"/>
              <p:cNvSpPr>
                <a:spLocks noChangeArrowheads="1"/>
              </p:cNvSpPr>
              <p:nvPr/>
            </p:nvSpPr>
            <p:spPr bwMode="auto">
              <a:xfrm>
                <a:off x="4842" y="1015"/>
                <a:ext cx="51" cy="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76"/>
              <p:cNvSpPr>
                <a:spLocks noChangeArrowheads="1"/>
              </p:cNvSpPr>
              <p:nvPr/>
            </p:nvSpPr>
            <p:spPr bwMode="auto">
              <a:xfrm>
                <a:off x="4796" y="618"/>
                <a:ext cx="141" cy="3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Rectangle 77"/>
            <p:cNvSpPr>
              <a:spLocks noChangeArrowheads="1"/>
            </p:cNvSpPr>
            <p:nvPr/>
          </p:nvSpPr>
          <p:spPr bwMode="auto">
            <a:xfrm>
              <a:off x="1908175" y="4648200"/>
              <a:ext cx="504825" cy="1008063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78"/>
            <p:cNvSpPr>
              <a:spLocks noChangeArrowheads="1"/>
            </p:cNvSpPr>
            <p:nvPr/>
          </p:nvSpPr>
          <p:spPr bwMode="auto">
            <a:xfrm>
              <a:off x="2052638" y="5367338"/>
              <a:ext cx="217487" cy="14287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79"/>
            <p:cNvSpPr>
              <a:spLocks noChangeArrowheads="1"/>
            </p:cNvSpPr>
            <p:nvPr/>
          </p:nvSpPr>
          <p:spPr bwMode="auto">
            <a:xfrm>
              <a:off x="2124075" y="5222875"/>
              <a:ext cx="73025" cy="7302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80"/>
            <p:cNvSpPr>
              <a:spLocks noChangeShapeType="1"/>
            </p:cNvSpPr>
            <p:nvPr/>
          </p:nvSpPr>
          <p:spPr bwMode="auto">
            <a:xfrm flipV="1">
              <a:off x="2052638" y="3711575"/>
              <a:ext cx="0" cy="935038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2052638" y="3711575"/>
              <a:ext cx="2087562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82"/>
            <p:cNvSpPr>
              <a:spLocks noChangeShapeType="1"/>
            </p:cNvSpPr>
            <p:nvPr/>
          </p:nvSpPr>
          <p:spPr bwMode="auto">
            <a:xfrm flipH="1">
              <a:off x="1547813" y="3998913"/>
              <a:ext cx="431800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83"/>
            <p:cNvSpPr>
              <a:spLocks noChangeShapeType="1"/>
            </p:cNvSpPr>
            <p:nvPr/>
          </p:nvSpPr>
          <p:spPr bwMode="auto">
            <a:xfrm>
              <a:off x="1547813" y="2847975"/>
              <a:ext cx="0" cy="1150938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84"/>
            <p:cNvSpPr txBox="1">
              <a:spLocks noChangeArrowheads="1"/>
            </p:cNvSpPr>
            <p:nvPr/>
          </p:nvSpPr>
          <p:spPr bwMode="auto">
            <a:xfrm>
              <a:off x="1260475" y="3495675"/>
              <a:ext cx="2778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2</a:t>
              </a: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3205163" y="4864100"/>
              <a:ext cx="447675" cy="301625"/>
              <a:chOff x="480" y="1320"/>
              <a:chExt cx="288" cy="220"/>
            </a:xfrm>
          </p:grpSpPr>
          <p:sp>
            <p:nvSpPr>
              <p:cNvPr id="73" name="Rectangle 86" descr="Papel bouquet"/>
              <p:cNvSpPr>
                <a:spLocks noChangeArrowheads="1"/>
              </p:cNvSpPr>
              <p:nvPr/>
            </p:nvSpPr>
            <p:spPr bwMode="auto">
              <a:xfrm>
                <a:off x="480" y="1320"/>
                <a:ext cx="288" cy="22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Oval 87" descr="Papel seda azul"/>
              <p:cNvSpPr>
                <a:spLocks noChangeArrowheads="1"/>
              </p:cNvSpPr>
              <p:nvPr/>
            </p:nvSpPr>
            <p:spPr bwMode="auto">
              <a:xfrm>
                <a:off x="528" y="1364"/>
                <a:ext cx="192" cy="132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Line 88"/>
              <p:cNvSpPr>
                <a:spLocks noChangeShapeType="1"/>
              </p:cNvSpPr>
              <p:nvPr/>
            </p:nvSpPr>
            <p:spPr bwMode="auto">
              <a:xfrm>
                <a:off x="624" y="1320"/>
                <a:ext cx="0" cy="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Line 89"/>
              <p:cNvSpPr>
                <a:spLocks noChangeShapeType="1"/>
              </p:cNvSpPr>
              <p:nvPr/>
            </p:nvSpPr>
            <p:spPr bwMode="auto">
              <a:xfrm>
                <a:off x="576" y="1320"/>
                <a:ext cx="0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Line 90"/>
              <p:cNvSpPr>
                <a:spLocks noChangeShapeType="1"/>
              </p:cNvSpPr>
              <p:nvPr/>
            </p:nvSpPr>
            <p:spPr bwMode="auto">
              <a:xfrm>
                <a:off x="672" y="1320"/>
                <a:ext cx="0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91"/>
            <p:cNvGrpSpPr>
              <a:grpSpLocks/>
            </p:cNvGrpSpPr>
            <p:nvPr/>
          </p:nvGrpSpPr>
          <p:grpSpPr bwMode="auto">
            <a:xfrm>
              <a:off x="3852863" y="4864100"/>
              <a:ext cx="746125" cy="1085850"/>
              <a:chOff x="1344" y="1232"/>
              <a:chExt cx="480" cy="792"/>
            </a:xfrm>
          </p:grpSpPr>
          <p:grpSp>
            <p:nvGrpSpPr>
              <p:cNvPr id="63" name="Group 92"/>
              <p:cNvGrpSpPr>
                <a:grpSpLocks/>
              </p:cNvGrpSpPr>
              <p:nvPr/>
            </p:nvGrpSpPr>
            <p:grpSpPr bwMode="auto">
              <a:xfrm>
                <a:off x="1344" y="1232"/>
                <a:ext cx="480" cy="792"/>
                <a:chOff x="1296" y="1152"/>
                <a:chExt cx="480" cy="864"/>
              </a:xfrm>
            </p:grpSpPr>
            <p:sp>
              <p:nvSpPr>
                <p:cNvPr id="67" name="Rectangle 93" descr="Papel periódico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480" cy="864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296" y="1344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Oval 95"/>
                <p:cNvSpPr>
                  <a:spLocks noChangeArrowheads="1"/>
                </p:cNvSpPr>
                <p:nvPr/>
              </p:nvSpPr>
              <p:spPr bwMode="auto">
                <a:xfrm>
                  <a:off x="1584" y="134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1632" y="1344"/>
                  <a:ext cx="144" cy="6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1296" y="1152"/>
                  <a:ext cx="336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632" y="115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4" name="Line 99"/>
              <p:cNvSpPr>
                <a:spLocks noChangeShapeType="1"/>
              </p:cNvSpPr>
              <p:nvPr/>
            </p:nvSpPr>
            <p:spPr bwMode="auto">
              <a:xfrm>
                <a:off x="1584" y="1232"/>
                <a:ext cx="0" cy="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100"/>
              <p:cNvSpPr>
                <a:spLocks noChangeShapeType="1"/>
              </p:cNvSpPr>
              <p:nvPr/>
            </p:nvSpPr>
            <p:spPr bwMode="auto">
              <a:xfrm>
                <a:off x="1536" y="1232"/>
                <a:ext cx="0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Line 101"/>
              <p:cNvSpPr>
                <a:spLocks noChangeShapeType="1"/>
              </p:cNvSpPr>
              <p:nvPr/>
            </p:nvSpPr>
            <p:spPr bwMode="auto">
              <a:xfrm>
                <a:off x="1632" y="1232"/>
                <a:ext cx="0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Line 102"/>
            <p:cNvSpPr>
              <a:spLocks noChangeShapeType="1"/>
            </p:cNvSpPr>
            <p:nvPr/>
          </p:nvSpPr>
          <p:spPr bwMode="auto">
            <a:xfrm>
              <a:off x="3348038" y="4719638"/>
              <a:ext cx="792162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103"/>
            <p:cNvSpPr>
              <a:spLocks noChangeShapeType="1"/>
            </p:cNvSpPr>
            <p:nvPr/>
          </p:nvSpPr>
          <p:spPr bwMode="auto">
            <a:xfrm>
              <a:off x="3348038" y="4719638"/>
              <a:ext cx="0" cy="14446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104"/>
            <p:cNvSpPr>
              <a:spLocks noChangeShapeType="1"/>
            </p:cNvSpPr>
            <p:nvPr/>
          </p:nvSpPr>
          <p:spPr bwMode="auto">
            <a:xfrm>
              <a:off x="4140200" y="4719638"/>
              <a:ext cx="0" cy="14446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105"/>
            <p:cNvSpPr>
              <a:spLocks noChangeShapeType="1"/>
            </p:cNvSpPr>
            <p:nvPr/>
          </p:nvSpPr>
          <p:spPr bwMode="auto">
            <a:xfrm flipV="1">
              <a:off x="2268538" y="4503738"/>
              <a:ext cx="0" cy="14446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106"/>
            <p:cNvSpPr>
              <a:spLocks noChangeShapeType="1"/>
            </p:cNvSpPr>
            <p:nvPr/>
          </p:nvSpPr>
          <p:spPr bwMode="auto">
            <a:xfrm>
              <a:off x="2268538" y="4503738"/>
              <a:ext cx="151130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107"/>
            <p:cNvSpPr>
              <a:spLocks noChangeShapeType="1"/>
            </p:cNvSpPr>
            <p:nvPr/>
          </p:nvSpPr>
          <p:spPr bwMode="auto">
            <a:xfrm>
              <a:off x="3779838" y="4503738"/>
              <a:ext cx="0" cy="21590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 Box 108"/>
            <p:cNvSpPr txBox="1">
              <a:spLocks noChangeArrowheads="1"/>
            </p:cNvSpPr>
            <p:nvPr/>
          </p:nvSpPr>
          <p:spPr bwMode="auto">
            <a:xfrm>
              <a:off x="2268538" y="2414588"/>
              <a:ext cx="3603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09"/>
            <p:cNvSpPr>
              <a:spLocks noChangeArrowheads="1"/>
            </p:cNvSpPr>
            <p:nvPr/>
          </p:nvSpPr>
          <p:spPr bwMode="auto">
            <a:xfrm>
              <a:off x="3779838" y="2847975"/>
              <a:ext cx="649287" cy="647700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Line 110"/>
            <p:cNvSpPr>
              <a:spLocks noChangeShapeType="1"/>
            </p:cNvSpPr>
            <p:nvPr/>
          </p:nvSpPr>
          <p:spPr bwMode="auto">
            <a:xfrm>
              <a:off x="4356100" y="3352800"/>
              <a:ext cx="1296988" cy="6477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111"/>
            <p:cNvSpPr>
              <a:spLocks noChangeShapeType="1"/>
            </p:cNvSpPr>
            <p:nvPr/>
          </p:nvSpPr>
          <p:spPr bwMode="auto">
            <a:xfrm>
              <a:off x="4140200" y="3495675"/>
              <a:ext cx="0" cy="21590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112"/>
            <p:cNvSpPr txBox="1">
              <a:spLocks noChangeArrowheads="1"/>
            </p:cNvSpPr>
            <p:nvPr/>
          </p:nvSpPr>
          <p:spPr bwMode="auto">
            <a:xfrm>
              <a:off x="4500563" y="3638550"/>
              <a:ext cx="287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 Box 113"/>
            <p:cNvSpPr txBox="1">
              <a:spLocks noChangeArrowheads="1"/>
            </p:cNvSpPr>
            <p:nvPr/>
          </p:nvSpPr>
          <p:spPr bwMode="auto">
            <a:xfrm>
              <a:off x="3924300" y="2487613"/>
              <a:ext cx="2889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14"/>
            <p:cNvSpPr txBox="1">
              <a:spLocks noChangeArrowheads="1"/>
            </p:cNvSpPr>
            <p:nvPr/>
          </p:nvSpPr>
          <p:spPr bwMode="auto">
            <a:xfrm>
              <a:off x="3132138" y="3351213"/>
              <a:ext cx="431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 Box 115"/>
            <p:cNvSpPr txBox="1">
              <a:spLocks noChangeArrowheads="1"/>
            </p:cNvSpPr>
            <p:nvPr/>
          </p:nvSpPr>
          <p:spPr bwMode="auto">
            <a:xfrm>
              <a:off x="1547813" y="4935538"/>
              <a:ext cx="2889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Box 116"/>
            <p:cNvSpPr txBox="1">
              <a:spLocks noChangeArrowheads="1"/>
            </p:cNvSpPr>
            <p:nvPr/>
          </p:nvSpPr>
          <p:spPr bwMode="auto">
            <a:xfrm>
              <a:off x="3348038" y="5295900"/>
              <a:ext cx="3603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</a:t>
              </a: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117"/>
            <p:cNvSpPr>
              <a:spLocks noChangeShapeType="1"/>
            </p:cNvSpPr>
            <p:nvPr/>
          </p:nvSpPr>
          <p:spPr bwMode="auto">
            <a:xfrm>
              <a:off x="1908175" y="3998913"/>
              <a:ext cx="3671888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18"/>
            <p:cNvSpPr>
              <a:spLocks noChangeShapeType="1"/>
            </p:cNvSpPr>
            <p:nvPr/>
          </p:nvSpPr>
          <p:spPr bwMode="auto">
            <a:xfrm>
              <a:off x="4140200" y="3495675"/>
              <a:ext cx="0" cy="21590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19"/>
            <p:cNvSpPr>
              <a:spLocks noChangeShapeType="1"/>
            </p:cNvSpPr>
            <p:nvPr/>
          </p:nvSpPr>
          <p:spPr bwMode="auto">
            <a:xfrm flipH="1">
              <a:off x="2052638" y="3711575"/>
              <a:ext cx="2087562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120"/>
            <p:cNvSpPr>
              <a:spLocks noChangeShapeType="1"/>
            </p:cNvSpPr>
            <p:nvPr/>
          </p:nvSpPr>
          <p:spPr bwMode="auto">
            <a:xfrm>
              <a:off x="2052638" y="3711575"/>
              <a:ext cx="0" cy="936625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121"/>
            <p:cNvSpPr>
              <a:spLocks noChangeShapeType="1"/>
            </p:cNvSpPr>
            <p:nvPr/>
          </p:nvSpPr>
          <p:spPr bwMode="auto">
            <a:xfrm flipV="1">
              <a:off x="2268538" y="4503738"/>
              <a:ext cx="0" cy="144462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122"/>
            <p:cNvSpPr>
              <a:spLocks noChangeShapeType="1"/>
            </p:cNvSpPr>
            <p:nvPr/>
          </p:nvSpPr>
          <p:spPr bwMode="auto">
            <a:xfrm>
              <a:off x="2268538" y="4503738"/>
              <a:ext cx="15113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123"/>
            <p:cNvSpPr>
              <a:spLocks noChangeShapeType="1"/>
            </p:cNvSpPr>
            <p:nvPr/>
          </p:nvSpPr>
          <p:spPr bwMode="auto">
            <a:xfrm>
              <a:off x="3779838" y="4503738"/>
              <a:ext cx="0" cy="21590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24"/>
            <p:cNvSpPr>
              <a:spLocks noChangeShapeType="1"/>
            </p:cNvSpPr>
            <p:nvPr/>
          </p:nvSpPr>
          <p:spPr bwMode="auto">
            <a:xfrm>
              <a:off x="3348038" y="4719638"/>
              <a:ext cx="792162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25"/>
            <p:cNvSpPr>
              <a:spLocks noChangeShapeType="1"/>
            </p:cNvSpPr>
            <p:nvPr/>
          </p:nvSpPr>
          <p:spPr bwMode="auto">
            <a:xfrm>
              <a:off x="3348038" y="4719638"/>
              <a:ext cx="0" cy="144462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26"/>
            <p:cNvSpPr>
              <a:spLocks noChangeShapeType="1"/>
            </p:cNvSpPr>
            <p:nvPr/>
          </p:nvSpPr>
          <p:spPr bwMode="auto">
            <a:xfrm>
              <a:off x="4140200" y="4719638"/>
              <a:ext cx="0" cy="144462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128"/>
            <p:cNvSpPr>
              <a:spLocks noChangeShapeType="1"/>
            </p:cNvSpPr>
            <p:nvPr/>
          </p:nvSpPr>
          <p:spPr bwMode="auto">
            <a:xfrm flipH="1">
              <a:off x="4572000" y="2990850"/>
              <a:ext cx="144463" cy="360363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129"/>
            <p:cNvSpPr>
              <a:spLocks noChangeShapeType="1"/>
            </p:cNvSpPr>
            <p:nvPr/>
          </p:nvSpPr>
          <p:spPr bwMode="auto">
            <a:xfrm flipH="1">
              <a:off x="4716463" y="3063875"/>
              <a:ext cx="144462" cy="360363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30"/>
            <p:cNvSpPr>
              <a:spLocks noChangeShapeType="1"/>
            </p:cNvSpPr>
            <p:nvPr/>
          </p:nvSpPr>
          <p:spPr bwMode="auto">
            <a:xfrm flipH="1">
              <a:off x="4860925" y="3135313"/>
              <a:ext cx="144463" cy="360362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31"/>
            <p:cNvSpPr>
              <a:spLocks noChangeShapeType="1"/>
            </p:cNvSpPr>
            <p:nvPr/>
          </p:nvSpPr>
          <p:spPr bwMode="auto">
            <a:xfrm flipH="1">
              <a:off x="5005388" y="3206750"/>
              <a:ext cx="144462" cy="360363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32"/>
            <p:cNvSpPr>
              <a:spLocks noChangeShapeType="1"/>
            </p:cNvSpPr>
            <p:nvPr/>
          </p:nvSpPr>
          <p:spPr bwMode="auto">
            <a:xfrm flipH="1">
              <a:off x="5148263" y="3279775"/>
              <a:ext cx="144462" cy="360363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33"/>
            <p:cNvSpPr>
              <a:spLocks noChangeShapeType="1"/>
            </p:cNvSpPr>
            <p:nvPr/>
          </p:nvSpPr>
          <p:spPr bwMode="auto">
            <a:xfrm flipH="1">
              <a:off x="5292725" y="3351213"/>
              <a:ext cx="144463" cy="360362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34"/>
            <p:cNvSpPr>
              <a:spLocks noChangeShapeType="1"/>
            </p:cNvSpPr>
            <p:nvPr/>
          </p:nvSpPr>
          <p:spPr bwMode="auto">
            <a:xfrm flipH="1">
              <a:off x="5437188" y="3422650"/>
              <a:ext cx="144462" cy="360363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35"/>
            <p:cNvSpPr>
              <a:spLocks noChangeShapeType="1"/>
            </p:cNvSpPr>
            <p:nvPr/>
          </p:nvSpPr>
          <p:spPr bwMode="auto">
            <a:xfrm flipH="1">
              <a:off x="5580063" y="3495675"/>
              <a:ext cx="144462" cy="360363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84 Rectángulo"/>
          <p:cNvSpPr/>
          <p:nvPr/>
        </p:nvSpPr>
        <p:spPr>
          <a:xfrm>
            <a:off x="7358082" y="928670"/>
            <a:ext cx="1569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s-ES_tradnl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La Expulsión</a:t>
            </a:r>
            <a:r>
              <a:rPr lang="es-ES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</a:t>
            </a:r>
            <a:endParaRPr lang="es-ES" sz="2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29290" y="71414"/>
            <a:ext cx="3214710" cy="285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MX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QUE NECESITAMOS</a:t>
            </a:r>
            <a:endPara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642918"/>
            <a:ext cx="87154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endParaRPr lang="es-MX" sz="3200" dirty="0" smtClean="0">
              <a:latin typeface="Tahoma" pitchFamily="34" charset="0"/>
              <a:cs typeface="Tahoma" pitchFamily="34" charset="0"/>
            </a:endParaRPr>
          </a:p>
          <a:p>
            <a:pPr marL="265113" indent="-265113">
              <a:buBlip>
                <a:blip r:embed="rId2"/>
              </a:buBlip>
            </a:pPr>
            <a:r>
              <a:rPr lang="es-MX" sz="3200" dirty="0" smtClean="0">
                <a:latin typeface="Tahoma" pitchFamily="34" charset="0"/>
                <a:cs typeface="Tahoma" pitchFamily="34" charset="0"/>
              </a:rPr>
              <a:t>  Incrementar </a:t>
            </a:r>
            <a:r>
              <a:rPr lang="es-MX" sz="3200" dirty="0" smtClean="0">
                <a:latin typeface="Tahoma" pitchFamily="34" charset="0"/>
                <a:cs typeface="Tahoma" pitchFamily="34" charset="0"/>
              </a:rPr>
              <a:t>fuentes de </a:t>
            </a:r>
            <a:r>
              <a:rPr lang="es-MX" sz="3200" dirty="0" smtClean="0">
                <a:latin typeface="Tahoma" pitchFamily="34" charset="0"/>
                <a:cs typeface="Tahoma" pitchFamily="34" charset="0"/>
              </a:rPr>
              <a:t>fondeo</a:t>
            </a:r>
          </a:p>
          <a:p>
            <a:pPr marL="722313" lvl="1" indent="-265113"/>
            <a:r>
              <a:rPr lang="es-MX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Subsidios</a:t>
            </a:r>
            <a:r>
              <a:rPr lang="es-MX" sz="28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s-MX" dirty="0" smtClean="0">
                <a:latin typeface="Tahoma" pitchFamily="34" charset="0"/>
                <a:cs typeface="Tahoma" pitchFamily="34" charset="0"/>
              </a:rPr>
              <a:t>CONAVI, FONHAPO</a:t>
            </a:r>
          </a:p>
          <a:p>
            <a:pPr marL="722313" lvl="1" indent="-265113"/>
            <a:r>
              <a:rPr lang="es-MX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s-MX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Cofinanciamientos</a:t>
            </a:r>
            <a:r>
              <a:rPr lang="es-MX" b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s-MX" dirty="0" smtClean="0">
                <a:latin typeface="Tahoma" pitchFamily="34" charset="0"/>
                <a:cs typeface="Tahoma" pitchFamily="34" charset="0"/>
              </a:rPr>
              <a:t>INFONAVIT, FOVISSSTE, CDI,  SHF,</a:t>
            </a:r>
          </a:p>
          <a:p>
            <a:pPr marL="722313" lvl="1" indent="-265113"/>
            <a:r>
              <a:rPr lang="es-MX" dirty="0" smtClean="0">
                <a:latin typeface="Tahoma" pitchFamily="34" charset="0"/>
                <a:cs typeface="Tahoma" pitchFamily="34" charset="0"/>
              </a:rPr>
              <a:t>	 PROVIVAH</a:t>
            </a:r>
          </a:p>
          <a:p>
            <a:pPr marL="722313" lvl="1" indent="-265113"/>
            <a:r>
              <a:rPr lang="es-MX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b="1" dirty="0" smtClean="0">
                <a:latin typeface="Tahoma" pitchFamily="34" charset="0"/>
                <a:cs typeface="Tahoma" pitchFamily="34" charset="0"/>
              </a:rPr>
              <a:t>    Esquemas con entidades : </a:t>
            </a:r>
            <a:r>
              <a:rPr lang="es-MX" dirty="0" smtClean="0">
                <a:latin typeface="Tahoma" pitchFamily="34" charset="0"/>
                <a:cs typeface="Tahoma" pitchFamily="34" charset="0"/>
              </a:rPr>
              <a:t>R.O.C., Línea 3 INFONAVIT.</a:t>
            </a:r>
          </a:p>
          <a:p>
            <a:pPr marL="722313" lvl="1" indent="-265113"/>
            <a:r>
              <a:rPr lang="es-MX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b="1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es-MX" b="1" dirty="0" err="1" smtClean="0">
                <a:latin typeface="Tahoma" pitchFamily="34" charset="0"/>
                <a:cs typeface="Tahoma" pitchFamily="34" charset="0"/>
              </a:rPr>
              <a:t>Inbursa</a:t>
            </a:r>
            <a:endParaRPr lang="es-MX" b="1" dirty="0" smtClean="0">
              <a:latin typeface="Tahoma" pitchFamily="34" charset="0"/>
              <a:cs typeface="Tahoma" pitchFamily="34" charset="0"/>
            </a:endParaRPr>
          </a:p>
          <a:p>
            <a:pPr marL="722313" lvl="1" indent="-265113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es-MX" sz="3200" dirty="0" smtClean="0">
              <a:latin typeface="Tahoma" pitchFamily="34" charset="0"/>
              <a:cs typeface="Tahoma" pitchFamily="34" charset="0"/>
            </a:endParaRPr>
          </a:p>
          <a:p>
            <a:pPr marL="265113" indent="-265113">
              <a:buBlip>
                <a:blip r:embed="rId2"/>
              </a:buBlip>
            </a:pPr>
            <a:r>
              <a:rPr lang="es-MX" sz="3200" dirty="0" smtClean="0">
                <a:latin typeface="Tahoma" pitchFamily="34" charset="0"/>
                <a:cs typeface="Tahoma" pitchFamily="34" charset="0"/>
              </a:rPr>
              <a:t>  Incrementar </a:t>
            </a:r>
            <a:r>
              <a:rPr lang="es-MX" sz="3200" dirty="0" smtClean="0">
                <a:latin typeface="Tahoma" pitchFamily="34" charset="0"/>
                <a:cs typeface="Tahoma" pitchFamily="34" charset="0"/>
              </a:rPr>
              <a:t>Recursos </a:t>
            </a:r>
            <a:r>
              <a:rPr lang="es-MX" sz="3200" dirty="0" smtClean="0">
                <a:latin typeface="Tahoma" pitchFamily="34" charset="0"/>
                <a:cs typeface="Tahoma" pitchFamily="34" charset="0"/>
              </a:rPr>
              <a:t>Propios</a:t>
            </a:r>
          </a:p>
          <a:p>
            <a:pPr marL="722313" lvl="1" indent="-265113"/>
            <a:r>
              <a:rPr lang="es-MX" b="1" dirty="0" smtClean="0">
                <a:latin typeface="Tahoma" pitchFamily="34" charset="0"/>
                <a:cs typeface="Tahoma" pitchFamily="34" charset="0"/>
              </a:rPr>
              <a:t>   Recuperación de cartera</a:t>
            </a:r>
          </a:p>
          <a:p>
            <a:pPr marL="265113" indent="-265113">
              <a:buBlip>
                <a:blip r:embed="rId2"/>
              </a:buBlip>
            </a:pPr>
            <a:endParaRPr lang="es-MX" sz="3200" dirty="0" smtClean="0">
              <a:latin typeface="Tahoma" pitchFamily="34" charset="0"/>
              <a:cs typeface="Tahoma" pitchFamily="34" charset="0"/>
            </a:endParaRPr>
          </a:p>
          <a:p>
            <a:pPr marL="265113" indent="-265113">
              <a:buBlip>
                <a:blip r:embed="rId2"/>
              </a:buBlip>
            </a:pPr>
            <a:r>
              <a:rPr lang="es-MX" sz="32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s-MX" sz="3200" dirty="0" smtClean="0">
                <a:latin typeface="Tahoma" pitchFamily="34" charset="0"/>
                <a:cs typeface="Tahoma" pitchFamily="34" charset="0"/>
              </a:rPr>
              <a:t>Incrementar </a:t>
            </a:r>
            <a:r>
              <a:rPr lang="es-MX" sz="3200" dirty="0" smtClean="0">
                <a:latin typeface="Tahoma" pitchFamily="34" charset="0"/>
                <a:cs typeface="Tahoma" pitchFamily="34" charset="0"/>
              </a:rPr>
              <a:t>Recursos fiscales</a:t>
            </a:r>
          </a:p>
          <a:p>
            <a:pPr marL="722313" lvl="1" indent="-265113"/>
            <a:r>
              <a:rPr lang="es-MX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2400" dirty="0" smtClean="0">
                <a:latin typeface="Tahoma" pitchFamily="34" charset="0"/>
                <a:cs typeface="Tahoma" pitchFamily="34" charset="0"/>
              </a:rPr>
              <a:t>Locales</a:t>
            </a:r>
          </a:p>
          <a:p>
            <a:pPr marL="722313" lvl="1" indent="-265113"/>
            <a:r>
              <a:rPr lang="es-MX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2400" dirty="0" smtClean="0">
                <a:latin typeface="Tahoma" pitchFamily="34" charset="0"/>
                <a:cs typeface="Tahoma" pitchFamily="34" charset="0"/>
              </a:rPr>
              <a:t> Federales</a:t>
            </a:r>
            <a:endParaRPr lang="es-MX" sz="2400" dirty="0" smtClean="0">
              <a:latin typeface="Tahoma" pitchFamily="34" charset="0"/>
              <a:cs typeface="Tahoma" pitchFamily="34" charset="0"/>
            </a:endParaRPr>
          </a:p>
          <a:p>
            <a:pPr marL="265113" indent="-265113">
              <a:buBlip>
                <a:blip r:embed="rId2"/>
              </a:buBlip>
            </a:pPr>
            <a:endParaRPr lang="es-MX" sz="32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963" name="Rectangle 50"/>
          <p:cNvSpPr>
            <a:spLocks noChangeArrowheads="1"/>
          </p:cNvSpPr>
          <p:nvPr/>
        </p:nvSpPr>
        <p:spPr bwMode="auto">
          <a:xfrm>
            <a:off x="4221795" y="59272"/>
            <a:ext cx="4993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CONVENIOS QUE HAN GENERADO RECURSOS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67" name="Text Box 118"/>
          <p:cNvSpPr txBox="1">
            <a:spLocks noChangeArrowheads="1"/>
          </p:cNvSpPr>
          <p:nvPr/>
        </p:nvSpPr>
        <p:spPr bwMode="auto">
          <a:xfrm>
            <a:off x="215900" y="5516563"/>
            <a:ext cx="3779838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1200">
              <a:latin typeface="Verdana" pitchFamily="34" charset="0"/>
            </a:endParaRPr>
          </a:p>
          <a:p>
            <a:endParaRPr lang="es-MX" sz="1200">
              <a:latin typeface="Verdana" pitchFamily="34" charset="0"/>
            </a:endParaRPr>
          </a:p>
          <a:p>
            <a:endParaRPr lang="es-MX" sz="120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86439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El INVI es la segunda institución a nivel nacional de captación de recursos federales con más de 700 millones de pesos durante el periodo 2007 a 2009 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857232"/>
            <a:ext cx="779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Tahoma" pitchFamily="34" charset="0"/>
                <a:cs typeface="Tahoma" pitchFamily="34" charset="0"/>
              </a:rPr>
              <a:t>755 millones de pesos por captación de subsidios</a:t>
            </a:r>
            <a:endParaRPr lang="es-MX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5927694" y="59272"/>
            <a:ext cx="314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s-ES_tradnl" dirty="0" smtClean="0">
                <a:latin typeface="Tahoma" pitchFamily="34" charset="0"/>
                <a:cs typeface="Tahoma" pitchFamily="34" charset="0"/>
              </a:rPr>
              <a:t>INCREMENTO DE RECURSOS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5" y="928670"/>
            <a:ext cx="8858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Tahoma" pitchFamily="34" charset="0"/>
                <a:cs typeface="Tahoma" pitchFamily="34" charset="0"/>
              </a:rPr>
              <a:t>Incremento de recursos propios (recuperación)  a través de estrategias que permitan:</a:t>
            </a:r>
          </a:p>
          <a:p>
            <a:endParaRPr lang="es-MX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n w="1905"/>
                <a:latin typeface="Tahoma" pitchFamily="34" charset="0"/>
                <a:cs typeface="Tahoma" pitchFamily="34" charset="0"/>
              </a:rPr>
              <a:t> 	</a:t>
            </a:r>
            <a:r>
              <a:rPr lang="es-MX" sz="1600" dirty="0" err="1" smtClean="0">
                <a:ln w="1905"/>
                <a:latin typeface="Tahoma" pitchFamily="34" charset="0"/>
                <a:cs typeface="Tahoma" pitchFamily="34" charset="0"/>
              </a:rPr>
              <a:t>Originación</a:t>
            </a:r>
            <a:r>
              <a:rPr lang="es-MX" sz="1600" dirty="0" smtClean="0">
                <a:ln w="1905"/>
                <a:latin typeface="Tahoma" pitchFamily="34" charset="0"/>
                <a:cs typeface="Tahoma" pitchFamily="34" charset="0"/>
              </a:rPr>
              <a:t> adecuada de créditos y focalización real de la demanda.</a:t>
            </a:r>
          </a:p>
          <a:p>
            <a:pPr lvl="0"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n w="1905"/>
                <a:latin typeface="Tahoma" pitchFamily="34" charset="0"/>
                <a:cs typeface="Tahoma" pitchFamily="34" charset="0"/>
              </a:rPr>
              <a:t> 	Aplicación de estudios socioeconómicos con terceros.</a:t>
            </a:r>
          </a:p>
          <a:p>
            <a:pPr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atin typeface="Tahoma" pitchFamily="34" charset="0"/>
                <a:cs typeface="Tahoma" pitchFamily="34" charset="0"/>
              </a:rPr>
              <a:t> 	Alineación de procesos desde la solicitud del crédito hasta la escrituración y finiquito del 	mismo.</a:t>
            </a:r>
          </a:p>
          <a:p>
            <a:pPr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atin typeface="Tahoma" pitchFamily="34" charset="0"/>
                <a:cs typeface="Tahoma" pitchFamily="34" charset="0"/>
              </a:rPr>
              <a:t> 	Registros reales y oportunos</a:t>
            </a:r>
            <a:r>
              <a:rPr lang="es-MX" sz="1600" dirty="0" smtClean="0">
                <a:latin typeface="Tahoma" pitchFamily="34" charset="0"/>
                <a:cs typeface="Tahoma" pitchFamily="34" charset="0"/>
              </a:rPr>
              <a:t>.</a:t>
            </a:r>
            <a:endParaRPr lang="es-MX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atin typeface="Tahoma" pitchFamily="34" charset="0"/>
                <a:cs typeface="Tahoma" pitchFamily="34" charset="0"/>
              </a:rPr>
              <a:t> 	Estrategia de Cobro  de la cartera en mora media y extrema a través de segmentación por  	rangos de la morosidad mediante sistemas de análisis geográfico.</a:t>
            </a:r>
          </a:p>
          <a:p>
            <a:pPr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atin typeface="Tahoma" pitchFamily="34" charset="0"/>
                <a:cs typeface="Tahoma" pitchFamily="34" charset="0"/>
              </a:rPr>
              <a:t> 	Mantener acercamiento con el acreditado</a:t>
            </a:r>
          </a:p>
          <a:p>
            <a:pPr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atin typeface="Tahoma" pitchFamily="34" charset="0"/>
                <a:cs typeface="Tahoma" pitchFamily="34" charset="0"/>
              </a:rPr>
              <a:t> 	Cobranza extrajudicial</a:t>
            </a:r>
          </a:p>
          <a:p>
            <a:pPr>
              <a:lnSpc>
                <a:spcPts val="3000"/>
              </a:lnSpc>
              <a:buBlip>
                <a:blip r:embed="rId2"/>
              </a:buBlip>
              <a:tabLst>
                <a:tab pos="354013" algn="l"/>
              </a:tabLst>
            </a:pPr>
            <a:r>
              <a:rPr lang="es-MX" sz="1600" dirty="0" smtClean="0">
                <a:latin typeface="Tahoma" pitchFamily="34" charset="0"/>
                <a:cs typeface="Tahoma" pitchFamily="34" charset="0"/>
              </a:rPr>
              <a:t> 	Cobranza </a:t>
            </a:r>
            <a:r>
              <a:rPr lang="es-MX" sz="1600" dirty="0" smtClean="0">
                <a:latin typeface="Tahoma" pitchFamily="34" charset="0"/>
                <a:cs typeface="Tahoma" pitchFamily="34" charset="0"/>
              </a:rPr>
              <a:t>judicial</a:t>
            </a:r>
            <a:endParaRPr lang="es-MX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600" dirty="0" smtClean="0">
                <a:latin typeface="Tahoma" pitchFamily="34" charset="0"/>
                <a:cs typeface="Tahoma" pitchFamily="34" charset="0"/>
              </a:rPr>
              <a:t>1 de cada 10 familias en el D.F. cuenta con un crédito INVI.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42844" y="1425347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/>
            <a:r>
              <a:rPr lang="es-MX" dirty="0" smtClean="0">
                <a:latin typeface="Tahoma" pitchFamily="34" charset="0"/>
                <a:cs typeface="Tahoma" pitchFamily="34" charset="0"/>
              </a:rPr>
              <a:t>La nueva </a:t>
            </a:r>
            <a:r>
              <a:rPr lang="es-MX" b="1" dirty="0" smtClean="0">
                <a:latin typeface="Tahoma" pitchFamily="34" charset="0"/>
                <a:cs typeface="Tahoma" pitchFamily="34" charset="0"/>
              </a:rPr>
              <a:t>norma (26) </a:t>
            </a:r>
            <a:r>
              <a:rPr lang="es-MX" dirty="0" err="1" smtClean="0">
                <a:latin typeface="Tahoma" pitchFamily="34" charset="0"/>
                <a:cs typeface="Tahoma" pitchFamily="34" charset="0"/>
              </a:rPr>
              <a:t>redensificación</a:t>
            </a:r>
            <a:r>
              <a:rPr lang="es-MX" dirty="0" smtClean="0">
                <a:latin typeface="Tahoma" pitchFamily="34" charset="0"/>
                <a:cs typeface="Tahoma" pitchFamily="34" charset="0"/>
              </a:rPr>
              <a:t> habitacional para la construcción de vivienda popular en la ciudad, a partir de premiar el cuidado al medio ambiente.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29322" y="59272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Calibri" pitchFamily="34" charset="0"/>
                <a:cs typeface="Tahoma" pitchFamily="34" charset="0"/>
              </a:rPr>
              <a:t>SUBSIDIOS EN TRÁM</a:t>
            </a:r>
            <a:r>
              <a:rPr lang="es-MX" b="1" kern="0" dirty="0" smtClean="0">
                <a:solidFill>
                  <a:sysClr val="windowText" lastClr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ITES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" descr="H:\DSC_0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9578"/>
            <a:ext cx="1357322" cy="149386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857356" y="3214686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/>
            <a:r>
              <a:rPr lang="es-MX" dirty="0" smtClean="0">
                <a:latin typeface="Tahoma" pitchFamily="34" charset="0"/>
                <a:cs typeface="Tahoma" pitchFamily="34" charset="0"/>
              </a:rPr>
              <a:t>Certeza y seguridad jurídica sobre su patrimonio a través del </a:t>
            </a:r>
            <a:r>
              <a:rPr lang="es-MX" b="1" dirty="0" smtClean="0">
                <a:latin typeface="Tahoma" pitchFamily="34" charset="0"/>
                <a:cs typeface="Tahoma" pitchFamily="34" charset="0"/>
              </a:rPr>
              <a:t>Programa de </a:t>
            </a:r>
            <a:r>
              <a:rPr lang="es-MX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Condominio Familiar.</a:t>
            </a:r>
          </a:p>
          <a:p>
            <a:pPr algn="just" defTabSz="355600"/>
            <a:endParaRPr lang="es-MX" b="1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just" defTabSz="355600">
              <a:buBlip>
                <a:blip r:embed="rId3"/>
              </a:buBlip>
            </a:pPr>
            <a:r>
              <a:rPr lang="es-ES" dirty="0" smtClean="0">
                <a:latin typeface="Tahoma" pitchFamily="34" charset="0"/>
                <a:cs typeface="Tahoma" pitchFamily="34" charset="0"/>
              </a:rPr>
              <a:t> Facilidades administrativas</a:t>
            </a:r>
            <a:endParaRPr lang="es-MX" dirty="0" smtClean="0">
              <a:latin typeface="Tahoma" pitchFamily="34" charset="0"/>
              <a:cs typeface="Tahoma" pitchFamily="34" charset="0"/>
            </a:endParaRPr>
          </a:p>
          <a:p>
            <a:pPr algn="just" defTabSz="355600">
              <a:buBlip>
                <a:blip r:embed="rId3"/>
              </a:buBlip>
            </a:pPr>
            <a:r>
              <a:rPr lang="es-MX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Reducciones Fiscales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85786" y="1000108"/>
            <a:ext cx="4572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Millones de pesos 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00694" y="6280919"/>
            <a:ext cx="36433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De 1998 a 2001 Sólo se tenía el programa de Vivienda en Conjunto.</a:t>
            </a:r>
          </a:p>
          <a:p>
            <a:r>
              <a:rPr lang="es-MX" sz="1050" dirty="0" smtClean="0"/>
              <a:t>* Proyección al Cierre </a:t>
            </a:r>
            <a:endParaRPr lang="es-MX" sz="1050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4170" y="5938083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*</a:t>
            </a:r>
            <a:endParaRPr lang="es-MX" sz="1200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4714876" y="59272"/>
            <a:ext cx="4385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s-ES_tradnl" dirty="0" smtClean="0">
                <a:latin typeface="Tahoma" pitchFamily="34" charset="0"/>
                <a:cs typeface="Tahoma" pitchFamily="34" charset="0"/>
              </a:rPr>
              <a:t>INCREMENTO DE RECURSOS 1998 -2009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2 Gráfico"/>
          <p:cNvGraphicFramePr/>
          <p:nvPr/>
        </p:nvGraphicFramePr>
        <p:xfrm>
          <a:off x="0" y="1142984"/>
          <a:ext cx="557213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500694" y="2943051"/>
            <a:ext cx="350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Valor de la cartera 11 mil </a:t>
            </a:r>
            <a:r>
              <a:rPr lang="es-MX" b="1" dirty="0" err="1" smtClean="0"/>
              <a:t>mdp</a:t>
            </a:r>
            <a:endParaRPr lang="es-MX" b="1" dirty="0" smtClean="0"/>
          </a:p>
          <a:p>
            <a:endParaRPr lang="es-MX" dirty="0" smtClean="0"/>
          </a:p>
          <a:p>
            <a:r>
              <a:rPr lang="es-MX" b="1" dirty="0" smtClean="0"/>
              <a:t>El mal origen del crédito a afectado el 40% de la cartera.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/>
          <p:nvPr/>
        </p:nvGraphicFramePr>
        <p:xfrm>
          <a:off x="142844" y="1571612"/>
          <a:ext cx="8882089" cy="515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42976" y="642918"/>
            <a:ext cx="739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Comparativo entre recuperación real vs. Recuperación esperada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1,750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mdp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1,440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mdp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anuales por emisión normal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 recuperan mensualmente 39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mdp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en promedio de pagos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atrasados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5143504" y="59272"/>
            <a:ext cx="3940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s-ES_tradnl" dirty="0" smtClean="0">
                <a:latin typeface="Tahoma" pitchFamily="34" charset="0"/>
                <a:cs typeface="Tahoma" pitchFamily="34" charset="0"/>
              </a:rPr>
              <a:t>CUANTO DEBERÍAMOS RECUPERAR?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1513</TotalTime>
  <Words>508</Words>
  <Application>Microsoft Office PowerPoint</Application>
  <PresentationFormat>Presentación en pantalla (4:3)</PresentationFormat>
  <Paragraphs>112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Viajes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MARZUCA ELIAS</dc:creator>
  <cp:lastModifiedBy>MARZUCA ELIAS</cp:lastModifiedBy>
  <cp:revision>46</cp:revision>
  <dcterms:created xsi:type="dcterms:W3CDTF">2009-10-11T02:28:49Z</dcterms:created>
  <dcterms:modified xsi:type="dcterms:W3CDTF">2009-11-10T18:57:20Z</dcterms:modified>
</cp:coreProperties>
</file>