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308" r:id="rId4"/>
    <p:sldId id="309" r:id="rId5"/>
    <p:sldId id="294" r:id="rId6"/>
    <p:sldId id="296" r:id="rId7"/>
    <p:sldId id="310" r:id="rId8"/>
    <p:sldId id="311" r:id="rId9"/>
    <p:sldId id="304" r:id="rId10"/>
    <p:sldId id="260" r:id="rId11"/>
    <p:sldId id="262" r:id="rId12"/>
    <p:sldId id="263" r:id="rId13"/>
    <p:sldId id="265" r:id="rId14"/>
    <p:sldId id="322" r:id="rId15"/>
    <p:sldId id="302" r:id="rId16"/>
    <p:sldId id="267" r:id="rId17"/>
    <p:sldId id="268" r:id="rId18"/>
    <p:sldId id="269" r:id="rId19"/>
    <p:sldId id="270" r:id="rId20"/>
    <p:sldId id="303" r:id="rId21"/>
    <p:sldId id="278" r:id="rId22"/>
    <p:sldId id="301" r:id="rId23"/>
    <p:sldId id="277" r:id="rId24"/>
    <p:sldId id="313" r:id="rId25"/>
    <p:sldId id="321" r:id="rId26"/>
    <p:sldId id="285" r:id="rId27"/>
    <p:sldId id="284" r:id="rId28"/>
    <p:sldId id="272" r:id="rId29"/>
    <p:sldId id="283" r:id="rId30"/>
    <p:sldId id="282" r:id="rId31"/>
    <p:sldId id="315" r:id="rId32"/>
    <p:sldId id="316" r:id="rId33"/>
    <p:sldId id="317" r:id="rId34"/>
    <p:sldId id="319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684" autoAdjust="0"/>
  </p:normalViewPr>
  <p:slideViewPr>
    <p:cSldViewPr>
      <p:cViewPr>
        <p:scale>
          <a:sx n="66" d="100"/>
          <a:sy n="66" d="100"/>
        </p:scale>
        <p:origin x="-1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E274-3B82-4C2D-BA58-59A798E7327C}" type="datetimeFigureOut">
              <a:rPr lang="es-MX" smtClean="0"/>
              <a:pPr/>
              <a:t>01/08/2011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E9C3-14C5-4092-9FF8-E34F792B1D7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4.bp.blogspot.com/-m8MBeeLWbLk/TbmSKySvJII/AAAAAAAAAKg/n73tLN8pKik/s1600/orador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m8MBeeLWbLk/TbmSKySvJII/AAAAAAAAAKg/n73tLN8pKik/s1600/orador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m8MBeeLWbLk/TbmSKySvJII/AAAAAAAAAKg/n73tLN8pKik/s1600/orador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PCPGSH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00166" y="1571612"/>
            <a:ext cx="68580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COMUNITARIO DE PRODUCCION  Y  GESTION SOCIAL DEL HABITAT</a:t>
            </a:r>
          </a:p>
          <a:p>
            <a:endParaRPr lang="es-MX" dirty="0"/>
          </a:p>
        </p:txBody>
      </p:sp>
      <p:pic>
        <p:nvPicPr>
          <p:cNvPr id="5" name="Picture 2" descr="E:\EMILIANO-ZAP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86058"/>
            <a:ext cx="2781984" cy="3662187"/>
          </a:xfrm>
          <a:prstGeom prst="rect">
            <a:avLst/>
          </a:prstGeom>
          <a:noFill/>
        </p:spPr>
      </p:pic>
      <p:pic>
        <p:nvPicPr>
          <p:cNvPr id="6" name="5 Imagen" descr="uprezfi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5469286" cy="78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4" name="3 Pergamino horizontal"/>
          <p:cNvSpPr/>
          <p:nvPr/>
        </p:nvSpPr>
        <p:spPr>
          <a:xfrm>
            <a:off x="1857356" y="428604"/>
            <a:ext cx="6624736" cy="553834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PRODUCCION SOCIAL DE VIVIENDA</a:t>
            </a:r>
            <a:b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MX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060848"/>
            <a:ext cx="82089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812800" algn="l"/>
                <a:tab pos="2781300" algn="l"/>
              </a:tabLst>
              <a:defRPr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Atiende las necesidades habitacionales de la población de bajos recursos</a:t>
            </a:r>
          </a:p>
          <a:p>
            <a:pPr marL="179388"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812800" algn="l"/>
                <a:tab pos="2781300" algn="l"/>
              </a:tabLst>
              <a:defRPr/>
            </a:pP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9388"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812800" algn="l"/>
                <a:tab pos="2781300" algn="l"/>
              </a:tabLst>
              <a:defRPr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Se desarrolla mediante el control de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autoproductores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 y 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autoconstructores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que operan sin fines de lucro.</a:t>
            </a:r>
          </a:p>
          <a:p>
            <a:pPr marL="179388"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812800" algn="l"/>
                <a:tab pos="2781300" algn="l"/>
              </a:tabLst>
              <a:defRPr/>
            </a:pP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9388"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812800" algn="l"/>
                <a:tab pos="2781300" algn="l"/>
              </a:tabLst>
              <a:defRPr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A través de la realización de procedimientos </a:t>
            </a:r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autogestivos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y solidarios.</a:t>
            </a:r>
          </a:p>
          <a:p>
            <a:pPr marL="179388"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812800" algn="l"/>
                <a:tab pos="2781300" algn="l"/>
              </a:tabLst>
              <a:defRPr/>
            </a:pP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9388"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812800" algn="l"/>
                <a:tab pos="2781300" algn="l"/>
              </a:tabLst>
              <a:defRPr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Da prioridad al valor de uso de la vivienda por sobre la definición mercantil.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193536" cy="159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4" name="3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 ESTRATEGICO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2204864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953735"/>
                </a:solidFill>
                <a:latin typeface="Calibri" pitchFamily="34" charset="0"/>
              </a:rPr>
              <a:t>Proyecto Comunitario de </a:t>
            </a:r>
          </a:p>
          <a:p>
            <a:pPr algn="ctr"/>
            <a:r>
              <a:rPr lang="es-MX" sz="2800" b="1" dirty="0" smtClean="0">
                <a:solidFill>
                  <a:srgbClr val="953735"/>
                </a:solidFill>
                <a:latin typeface="Calibri" pitchFamily="34" charset="0"/>
              </a:rPr>
              <a:t>Producción y Gestión Social del Hábitat es:</a:t>
            </a:r>
          </a:p>
          <a:p>
            <a:pPr algn="just"/>
            <a:endParaRPr lang="es-MX" sz="2000" b="1" dirty="0" smtClean="0">
              <a:solidFill>
                <a:srgbClr val="B4100C"/>
              </a:solidFill>
              <a:latin typeface="Calibri" pitchFamily="34" charset="0"/>
            </a:endParaRPr>
          </a:p>
          <a:p>
            <a:pPr algn="just"/>
            <a:r>
              <a:rPr lang="es-MX" sz="2400" b="1" dirty="0" smtClean="0">
                <a:solidFill>
                  <a:srgbClr val="B4100C"/>
                </a:solidFill>
                <a:latin typeface="Calibri" pitchFamily="34" charset="0"/>
              </a:rPr>
              <a:t>Poner en marcha una experiencia transformadora y compleja, fundamentada en el crecimiento personal de sus integrantes y en el esfuerzo y conducción organizada del colectivo, a partir de reconocer a la ciudad, el hábitat y el barrio como un espacio de vida, en donde planeamos y soñamos cómo queremos vivir</a:t>
            </a:r>
            <a:endParaRPr lang="es-MX" sz="2400" b="1" dirty="0">
              <a:solidFill>
                <a:srgbClr val="B4100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 PARTICULARES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83568" y="220486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E46C0A"/>
                </a:solidFill>
                <a:latin typeface="Calibri" pitchFamily="34" charset="0"/>
              </a:rPr>
              <a:t>Realizar un proyecto conjunto de producción y gestión social de un barrio popular autogestionario de desarrollo progresivo  en un sentido alternativo, lúdico, productivo y humano que:</a:t>
            </a:r>
            <a:endParaRPr lang="es-ES" sz="2400" b="1" dirty="0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3717032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E46C0A"/>
                </a:solidFill>
                <a:latin typeface="Calibri" pitchFamily="34" charset="0"/>
              </a:rPr>
              <a:t> </a:t>
            </a:r>
            <a:r>
              <a:rPr lang="es-ES" sz="2200" b="1" dirty="0" smtClean="0">
                <a:solidFill>
                  <a:srgbClr val="B4100C"/>
                </a:solidFill>
                <a:latin typeface="Calibri" pitchFamily="34" charset="0"/>
              </a:rPr>
              <a:t>Contribuya al derecho a la ciudad y al manejo sustentable de los recursos económicos y ambientales.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B4100C"/>
                </a:solidFill>
                <a:latin typeface="Calibri" pitchFamily="34" charset="0"/>
              </a:rPr>
              <a:t>Integre  procesos educativos y formativos que ayuden a construir nuevos liderazgos  de jóvenes  y  mujeres que fortalezcan la organización  social y ciudadana.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B4100C"/>
                </a:solidFill>
                <a:latin typeface="Calibri" pitchFamily="34" charset="0"/>
              </a:rPr>
              <a:t>  Mejore la calidad de vida y la convivencia social.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B4100C"/>
                </a:solidFill>
                <a:latin typeface="Calibri" pitchFamily="34" charset="0"/>
              </a:rPr>
              <a:t> Fortalezca la economía comunitaria y de los participantes.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200" b="1" dirty="0" smtClean="0">
                <a:solidFill>
                  <a:srgbClr val="B4100C"/>
                </a:solidFill>
                <a:latin typeface="Calibri" pitchFamily="34" charset="0"/>
              </a:rPr>
              <a:t> Genere una nueva cultura solidaria.</a:t>
            </a:r>
            <a:endParaRPr lang="es-MX" sz="2200" dirty="0">
              <a:solidFill>
                <a:srgbClr val="B4100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ESTRUCTURA PCPGSH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143240" y="1285860"/>
            <a:ext cx="2428892" cy="36933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    ASAMBLEA GENERAL</a:t>
            </a:r>
            <a:endParaRPr lang="es-MX" dirty="0"/>
          </a:p>
        </p:txBody>
      </p:sp>
      <p:sp>
        <p:nvSpPr>
          <p:cNvPr id="64" name="63 CuadroTexto"/>
          <p:cNvSpPr txBox="1"/>
          <p:nvPr/>
        </p:nvSpPr>
        <p:spPr>
          <a:xfrm>
            <a:off x="7215206" y="2285992"/>
            <a:ext cx="157163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CONSEJO DE </a:t>
            </a:r>
          </a:p>
          <a:p>
            <a:pPr algn="ctr"/>
            <a:r>
              <a:rPr lang="es-MX" dirty="0" smtClean="0"/>
              <a:t>ASESORES </a:t>
            </a:r>
          </a:p>
          <a:p>
            <a:pPr algn="ctr"/>
            <a:r>
              <a:rPr lang="es-MX" dirty="0" smtClean="0"/>
              <a:t>EXTERNOS</a:t>
            </a:r>
            <a:endParaRPr lang="es-MX" dirty="0"/>
          </a:p>
        </p:txBody>
      </p:sp>
      <p:sp>
        <p:nvSpPr>
          <p:cNvPr id="65" name="64 CuadroTexto"/>
          <p:cNvSpPr txBox="1"/>
          <p:nvPr/>
        </p:nvSpPr>
        <p:spPr>
          <a:xfrm>
            <a:off x="357158" y="2214554"/>
            <a:ext cx="178595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CONSEJO DE </a:t>
            </a:r>
          </a:p>
          <a:p>
            <a:r>
              <a:rPr lang="es-MX" dirty="0" smtClean="0"/>
              <a:t>ORIENTACION</a:t>
            </a:r>
          </a:p>
          <a:p>
            <a:r>
              <a:rPr lang="es-MX" dirty="0" smtClean="0"/>
              <a:t>POLITICA.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TALLER DE VIVIENDA 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3000364" y="2571744"/>
            <a:ext cx="335758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CONSEJO DE REPRESENTANTES</a:t>
            </a:r>
            <a:endParaRPr lang="es-MX" dirty="0"/>
          </a:p>
        </p:txBody>
      </p:sp>
      <p:sp>
        <p:nvSpPr>
          <p:cNvPr id="68" name="67 CuadroTexto"/>
          <p:cNvSpPr txBox="1"/>
          <p:nvPr/>
        </p:nvSpPr>
        <p:spPr>
          <a:xfrm>
            <a:off x="3000364" y="4572008"/>
            <a:ext cx="228601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BRIGADAS</a:t>
            </a:r>
            <a:endParaRPr lang="es-MX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928926" y="5572140"/>
            <a:ext cx="25003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COMISIONES</a:t>
            </a:r>
          </a:p>
        </p:txBody>
      </p:sp>
      <p:sp>
        <p:nvSpPr>
          <p:cNvPr id="72" name="71 Flecha abajo"/>
          <p:cNvSpPr/>
          <p:nvPr/>
        </p:nvSpPr>
        <p:spPr>
          <a:xfrm>
            <a:off x="3500430" y="171448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72 Flecha abajo"/>
          <p:cNvSpPr/>
          <p:nvPr/>
        </p:nvSpPr>
        <p:spPr>
          <a:xfrm>
            <a:off x="3500430" y="3143248"/>
            <a:ext cx="357190" cy="35719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3000364" y="3643314"/>
            <a:ext cx="221457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BASES</a:t>
            </a:r>
            <a:endParaRPr lang="es-MX" dirty="0"/>
          </a:p>
        </p:txBody>
      </p:sp>
      <p:sp>
        <p:nvSpPr>
          <p:cNvPr id="19" name="18 Flecha abajo"/>
          <p:cNvSpPr/>
          <p:nvPr/>
        </p:nvSpPr>
        <p:spPr>
          <a:xfrm>
            <a:off x="3500430" y="4214818"/>
            <a:ext cx="50006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bajo"/>
          <p:cNvSpPr/>
          <p:nvPr/>
        </p:nvSpPr>
        <p:spPr>
          <a:xfrm>
            <a:off x="3571868" y="5000636"/>
            <a:ext cx="357190" cy="50006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CuadroTexto"/>
          <p:cNvSpPr txBox="1"/>
          <p:nvPr/>
        </p:nvSpPr>
        <p:spPr>
          <a:xfrm>
            <a:off x="6286512" y="357187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 13 Bases 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3702" y="45720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  51 Brigadas</a:t>
            </a:r>
            <a:endParaRPr lang="es-MX" dirty="0"/>
          </a:p>
        </p:txBody>
      </p:sp>
      <p:cxnSp>
        <p:nvCxnSpPr>
          <p:cNvPr id="27" name="26 Conector angular"/>
          <p:cNvCxnSpPr>
            <a:endCxn id="23" idx="1"/>
          </p:cNvCxnSpPr>
          <p:nvPr/>
        </p:nvCxnSpPr>
        <p:spPr>
          <a:xfrm>
            <a:off x="5286380" y="4572008"/>
            <a:ext cx="1357322" cy="184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/>
          <p:nvPr/>
        </p:nvCxnSpPr>
        <p:spPr>
          <a:xfrm flipV="1">
            <a:off x="5286380" y="3714752"/>
            <a:ext cx="928694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500826" y="557214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 15 Comisiones, que se desarrollan los 7 días de la semana</a:t>
            </a:r>
            <a:endParaRPr lang="es-MX" dirty="0"/>
          </a:p>
        </p:txBody>
      </p:sp>
      <p:cxnSp>
        <p:nvCxnSpPr>
          <p:cNvPr id="34" name="33 Conector angular"/>
          <p:cNvCxnSpPr>
            <a:endCxn id="32" idx="1"/>
          </p:cNvCxnSpPr>
          <p:nvPr/>
        </p:nvCxnSpPr>
        <p:spPr>
          <a:xfrm>
            <a:off x="5429256" y="5572140"/>
            <a:ext cx="1071570" cy="4616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27" y="300647"/>
            <a:ext cx="1193537" cy="1598093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3368" y="274637"/>
            <a:ext cx="6893433" cy="921582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MX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COMISIONES</a:t>
            </a:r>
            <a:r>
              <a:rPr lang="es-MX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15038" y="2242835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Cultura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429233" y="3219676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Salud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15038" y="3219676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Finanzas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15038" y="4196518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Jurídico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429233" y="4196518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Derechos Humanos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5038" y="5243134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Medio Ambiente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429233" y="5243134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Comunicación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643425" y="5243134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Alimentación y Abasto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43425" y="4196518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Educación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643425" y="3219676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Economía Solidaria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643425" y="2242835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Técnica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857620" y="4196518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Honor y Justicia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857620" y="3219676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Formación Política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857620" y="2242835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Archivo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429233" y="2242835"/>
            <a:ext cx="1999917" cy="697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Organización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000679" y="1335768"/>
            <a:ext cx="6642580" cy="922378"/>
          </a:xfrm>
          <a:prstGeom prst="rect">
            <a:avLst/>
          </a:prstGeom>
          <a:noFill/>
        </p:spPr>
        <p:txBody>
          <a:bodyPr wrap="square" lIns="90488" tIns="45244" rIns="90488" bIns="45244" rtlCol="0">
            <a:spAutoFit/>
          </a:bodyPr>
          <a:lstStyle/>
          <a:p>
            <a:r>
              <a:rPr lang="es-MX" dirty="0" smtClean="0"/>
              <a:t>Son 15, todas tienen plan de trabajo, cada compañero decide a que comisión integrarse , nos mantenemos informados de lo que en ellas se esta trabajando.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ORGANIZACION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 smtClean="0"/>
              <a:t>Hemos logrado tener avances en lo político, en las gestiones y mesas de tra</a:t>
            </a:r>
            <a:r>
              <a:rPr lang="es-ES" dirty="0" smtClean="0"/>
              <a:t>bajo con las  autoridades , en el ámbito interno hemos trabajado en la cuestión organizativa, social,  a traves de la celebración de tres asambleas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929058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lo cual se lleva a ca</a:t>
            </a:r>
            <a:r>
              <a:rPr lang="es-ES" dirty="0" smtClean="0"/>
              <a:t>bo discusiones entre las diferentes bases y brigadas,  cuyo </a:t>
            </a:r>
            <a:r>
              <a:rPr lang="es-MX" dirty="0" smtClean="0"/>
              <a:t>objetivo es crear conciencia social .</a:t>
            </a:r>
            <a:endParaRPr lang="es-MX" dirty="0"/>
          </a:p>
        </p:txBody>
      </p:sp>
      <p:pic>
        <p:nvPicPr>
          <p:cNvPr id="7" name="Picture 6" descr="C:\Users\ARELY\Pictures\ninos 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714644" cy="1524000"/>
          </a:xfrm>
          <a:prstGeom prst="rect">
            <a:avLst/>
          </a:prstGeom>
          <a:noFill/>
        </p:spPr>
      </p:pic>
      <p:pic>
        <p:nvPicPr>
          <p:cNvPr id="8" name="Picture 3" descr="C:\Users\Ligia\Documents\MUP CND\UPREZ\MANTAS ENCUENTRO\HPIM36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714884"/>
            <a:ext cx="3066310" cy="168662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4 Marcador de contenido" descr="DSCN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572008"/>
            <a:ext cx="4752980" cy="1957380"/>
          </a:xfrm>
          <a:prstGeom prst="rect">
            <a:avLst/>
          </a:prstGeom>
        </p:spPr>
      </p:pic>
      <p:pic>
        <p:nvPicPr>
          <p:cNvPr id="10" name="4 Imagen" descr="C:\Users\Ligia\Documents\MUP CND\UPREZ\UPREZ TALLER\HPIM2862.JPG"/>
          <p:cNvPicPr>
            <a:picLocks noChangeAspect="1" noChangeArrowheads="1"/>
          </p:cNvPicPr>
          <p:nvPr/>
        </p:nvPicPr>
        <p:blipFill>
          <a:blip r:embed="rId6" cstate="print"/>
          <a:srcRect t="11763"/>
          <a:stretch>
            <a:fillRect/>
          </a:stretch>
        </p:blipFill>
        <p:spPr bwMode="auto">
          <a:xfrm>
            <a:off x="6643702" y="1571612"/>
            <a:ext cx="208458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643446"/>
            <a:ext cx="29870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CULTURA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3643306" cy="12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:\DCIM\133CANON\IMG_3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528096" cy="236608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714876" y="1714488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Buscamos que nuestros compañeros participen en diversas actividades, fomentando el trabajo en equipo, mediante juegos, cantos y bailes, recuperar las tradiciones que han hecho grande a nuestro país. </a:t>
            </a:r>
            <a:endParaRPr lang="es-MX" dirty="0"/>
          </a:p>
        </p:txBody>
      </p:sp>
      <p:pic>
        <p:nvPicPr>
          <p:cNvPr id="1026" name="Picture 2" descr="C:\Documents and Settings\Internet Pc5\Mis documentos\Mis imágenes\tn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857628"/>
            <a:ext cx="2086039" cy="1573221"/>
          </a:xfrm>
          <a:prstGeom prst="rect">
            <a:avLst/>
          </a:prstGeom>
          <a:noFill/>
        </p:spPr>
      </p:pic>
      <p:pic>
        <p:nvPicPr>
          <p:cNvPr id="1028" name="Picture 4" descr="C:\Documents and Settings\Internet Pc5\Mis documentos\Mis imágenes\t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571876"/>
            <a:ext cx="2489278" cy="187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ARCHIVO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r="4176"/>
          <a:stretch>
            <a:fillRect/>
          </a:stretch>
        </p:blipFill>
        <p:spPr bwMode="auto">
          <a:xfrm>
            <a:off x="5286380" y="1643050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57158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 comisión tiene 3 su</a:t>
            </a:r>
            <a:r>
              <a:rPr lang="es-MX" dirty="0" smtClean="0"/>
              <a:t>bcomisiones que son:</a:t>
            </a:r>
            <a:endParaRPr lang="es-MX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1.-  Sistematización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2.-  Capacitación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3.-  Control de documentos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720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Además de que se han registrado dichas cedulas ante el INVI.</a:t>
            </a:r>
            <a:endParaRPr lang="es-MX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1785918" y="4000504"/>
            <a:ext cx="3357586" cy="1071570"/>
          </a:xfrm>
          <a:prstGeom prst="wedgeRoundRectCallout">
            <a:avLst>
              <a:gd name="adj1" fmla="val -33402"/>
              <a:gd name="adj2" fmla="val 979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857356" y="414338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Cabe señalar que esta  cédula socioeconómica, fue  trabajada con los compañeros, además de contar con el auxilio de la escuela de trabajo social de la UNAM, y el trabajo de la asesora Magdalena </a:t>
            </a:r>
            <a:r>
              <a:rPr lang="es-MX" sz="1100" dirty="0" err="1" smtClean="0"/>
              <a:t>Loucotuere</a:t>
            </a:r>
            <a:endParaRPr lang="es-MX" sz="1100" dirty="0"/>
          </a:p>
        </p:txBody>
      </p:sp>
      <p:pic>
        <p:nvPicPr>
          <p:cNvPr id="20482" name="Picture 2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3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FINANZAS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6369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14282" y="250030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endParaRPr lang="es-MX" sz="1600" b="1" dirty="0" smtClean="0"/>
          </a:p>
          <a:p>
            <a:pPr marL="800100" lvl="1" indent="-342900" algn="just">
              <a:buFont typeface="Calibri" pitchFamily="34" charset="0"/>
              <a:buAutoNum type="alphaLcParenR"/>
            </a:pPr>
            <a:endParaRPr lang="es-MX" sz="1600" dirty="0" smtClean="0"/>
          </a:p>
          <a:p>
            <a:pPr marL="800100" lvl="1" indent="-342900" algn="just">
              <a:buFont typeface="Calibri" pitchFamily="34" charset="0"/>
              <a:buAutoNum type="alphaLcParenR"/>
            </a:pPr>
            <a:r>
              <a:rPr lang="es-MX" sz="1600" dirty="0" smtClean="0"/>
              <a:t>Validación de datos en cédula socioeconómica.</a:t>
            </a:r>
          </a:p>
          <a:p>
            <a:pPr marL="800100" lvl="1" indent="-342900" algn="just">
              <a:buFont typeface="Calibri" pitchFamily="34" charset="0"/>
              <a:buAutoNum type="alphaLcParenR"/>
            </a:pPr>
            <a:r>
              <a:rPr lang="es-MX" sz="1600" dirty="0" smtClean="0"/>
              <a:t>Depuración de bases de datos</a:t>
            </a:r>
          </a:p>
          <a:p>
            <a:pPr marL="800100" lvl="1" indent="-342900" algn="just">
              <a:buFont typeface="Calibri" pitchFamily="34" charset="0"/>
              <a:buAutoNum type="alphaLcParenR"/>
            </a:pPr>
            <a:r>
              <a:rPr lang="es-MX" sz="1600" dirty="0" smtClean="0"/>
              <a:t>Vinculación de sistema de ahorro con sistema de Modulo de atención al Público, para inicio de firmas de convenio de ahorro individual.</a:t>
            </a:r>
          </a:p>
          <a:p>
            <a:pPr marL="800100" lvl="1" indent="-342900" algn="just">
              <a:buFont typeface="Calibri" pitchFamily="34" charset="0"/>
              <a:buAutoNum type="alphaLcParenR"/>
            </a:pPr>
            <a:r>
              <a:rPr lang="es-MX" sz="1600" dirty="0" smtClean="0"/>
              <a:t>Apertura de cuenta de ahorro  y entrega de tarjeta en Instituto de vivienda.</a:t>
            </a:r>
          </a:p>
          <a:p>
            <a:pPr marL="800100" lvl="1" indent="-342900" algn="just">
              <a:buFont typeface="Calibri" pitchFamily="34" charset="0"/>
              <a:buAutoNum type="alphaLcParenR"/>
            </a:pPr>
            <a:r>
              <a:rPr lang="es-MX" sz="1600" dirty="0" smtClean="0"/>
              <a:t>Se cuenta con alrededor de 1500 tarjetas de ahorro.</a:t>
            </a:r>
          </a:p>
          <a:p>
            <a:pPr marL="800100" lvl="1" indent="-342900" algn="just">
              <a:buFont typeface="Calibri" pitchFamily="34" charset="0"/>
              <a:buAutoNum type="alphaLcParenR"/>
            </a:pPr>
            <a:r>
              <a:rPr lang="es-MX" sz="1600" dirty="0" smtClean="0"/>
              <a:t>Se han firmado 135 convenios de ahorro.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57158" y="21431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Esta comisión dentro de sus responsabilidades se encuentran: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214942" y="3257014"/>
            <a:ext cx="3643338" cy="33239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Esta organizada en 5 Subcomisiones que son:</a:t>
            </a:r>
          </a:p>
          <a:p>
            <a:endParaRPr lang="es-MX" dirty="0" smtClean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Control de Caja Chica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Control de Convenios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Capacitación 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Autogeneración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Control de documentación.</a:t>
            </a:r>
          </a:p>
          <a:p>
            <a:pPr lvl="1"/>
            <a:r>
              <a:rPr lang="es-MX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FINANZAS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2357430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definió la creación de un esquema es especifico para el proyecto  en la cual se contempla un aporte inicial de $3,000.00 y un ahorro mensual de $500.00. </a:t>
            </a:r>
          </a:p>
          <a:p>
            <a:pPr algn="just">
              <a:defRPr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padrones de beneficiaros se darán de alta en el Sistema de Ahorro para PCPSGH.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 vez registrado el padrón por organización se realiza el registro de tarjeta y a los 10 días hábiles se podrá  hacer la firma de Convenio de Ahorro Individual.</a:t>
            </a:r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428860" y="135729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chemeClr val="accent2">
                    <a:lumMod val="75000"/>
                  </a:schemeClr>
                </a:solidFill>
              </a:rPr>
              <a:t>LOGROS </a:t>
            </a:r>
            <a:endParaRPr lang="es-MX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29190" y="2357430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El ingreso que tiene el solicitante de vivienda, no se va a una cuenta concentradora del INVI, sino es una cuenta destinada a los proyectos de UPREZ, y que no puede ser retirado por el Instituto,  eso si, puede ser monitoreado, solo por lo que hace al ahorro.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Si el solicitante decide retirar su dinero, este se le entrega en su totalidad,  reteniéndole en su caso un 2%, siendo este un beneficio para  el ahorrador.  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ANTECEDENTES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85918" y="178592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CARTA POR EL DERECHO A LA CIUDAD</a:t>
            </a:r>
            <a:endParaRPr lang="es-MX" sz="2800" dirty="0"/>
          </a:p>
        </p:txBody>
      </p:sp>
      <p:pic>
        <p:nvPicPr>
          <p:cNvPr id="5" name="Picture 2" descr="E:\Logo Derecho a la Ciudad de Méxic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3235230" cy="278384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14810" y="3571876"/>
            <a:ext cx="43577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 algn="just"/>
            <a:r>
              <a:rPr lang="es-MX" sz="2800" dirty="0" smtClean="0"/>
              <a:t>“… El usufructo  equitativo de las ciudades dentro de los principios de sustentabilidad, democracia, equidad y justicia social…”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SALUD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8" y="442913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714480" y="1500174"/>
            <a:ext cx="707239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Diariamente nos enfrentamos a un alto grado de </a:t>
            </a:r>
            <a:r>
              <a:rPr lang="es-MX" dirty="0" err="1" smtClean="0"/>
              <a:t>estress</a:t>
            </a:r>
            <a:r>
              <a:rPr lang="es-MX" dirty="0" smtClean="0"/>
              <a:t>, es por ello que la medicina alternativa resurge entre otras cosas para apoyar la Economía Familiar, así como para rescatar nuestras ancestrales tradiciones medicinales.</a:t>
            </a:r>
            <a:endParaRPr lang="es-MX" dirty="0"/>
          </a:p>
        </p:txBody>
      </p:sp>
      <p:sp>
        <p:nvSpPr>
          <p:cNvPr id="6" name="5 Nube"/>
          <p:cNvSpPr/>
          <p:nvPr/>
        </p:nvSpPr>
        <p:spPr>
          <a:xfrm>
            <a:off x="0" y="2571744"/>
            <a:ext cx="2000264" cy="1285884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CAPSULAS DE CALCIO</a:t>
            </a:r>
          </a:p>
          <a:p>
            <a:pPr algn="ctr"/>
            <a:endParaRPr lang="es-MX" dirty="0"/>
          </a:p>
        </p:txBody>
      </p:sp>
      <p:sp>
        <p:nvSpPr>
          <p:cNvPr id="7" name="6 Nube"/>
          <p:cNvSpPr/>
          <p:nvPr/>
        </p:nvSpPr>
        <p:spPr>
          <a:xfrm>
            <a:off x="2000232" y="5357826"/>
            <a:ext cx="2000264" cy="1285884"/>
          </a:xfrm>
          <a:prstGeom prst="cloud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MASAJES</a:t>
            </a:r>
          </a:p>
          <a:p>
            <a:pPr algn="ctr"/>
            <a:endParaRPr lang="es-MX" dirty="0"/>
          </a:p>
        </p:txBody>
      </p:sp>
      <p:sp>
        <p:nvSpPr>
          <p:cNvPr id="8" name="7 Nube"/>
          <p:cNvSpPr/>
          <p:nvPr/>
        </p:nvSpPr>
        <p:spPr>
          <a:xfrm>
            <a:off x="6858016" y="5857892"/>
            <a:ext cx="2000264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Nube"/>
          <p:cNvSpPr/>
          <p:nvPr/>
        </p:nvSpPr>
        <p:spPr>
          <a:xfrm>
            <a:off x="2428860" y="2643182"/>
            <a:ext cx="2000264" cy="1285884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Nube"/>
          <p:cNvSpPr/>
          <p:nvPr/>
        </p:nvSpPr>
        <p:spPr>
          <a:xfrm>
            <a:off x="5000628" y="2428868"/>
            <a:ext cx="2000264" cy="128588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Nube"/>
          <p:cNvSpPr/>
          <p:nvPr/>
        </p:nvSpPr>
        <p:spPr>
          <a:xfrm>
            <a:off x="7143736" y="2285992"/>
            <a:ext cx="2000264" cy="1285884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7429520" y="27146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MICRODOSIS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43504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ACUPUNTURA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86050" y="30003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TINTURAS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143768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POMADAS</a:t>
            </a:r>
            <a:endParaRPr lang="es-MX" dirty="0"/>
          </a:p>
        </p:txBody>
      </p:sp>
      <p:pic>
        <p:nvPicPr>
          <p:cNvPr id="1026" name="Picture 2" descr="C:\Users\ARELY\Pictures\mar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1500197" cy="2000263"/>
          </a:xfrm>
          <a:prstGeom prst="rect">
            <a:avLst/>
          </a:prstGeom>
          <a:noFill/>
        </p:spPr>
      </p:pic>
      <p:pic>
        <p:nvPicPr>
          <p:cNvPr id="1027" name="Picture 3" descr="C:\Users\ARELY\Pictures\mar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256"/>
            <a:ext cx="1685897" cy="1273265"/>
          </a:xfrm>
          <a:prstGeom prst="rect">
            <a:avLst/>
          </a:prstGeom>
          <a:noFill/>
        </p:spPr>
      </p:pic>
      <p:pic>
        <p:nvPicPr>
          <p:cNvPr id="1028" name="Picture 4" descr="C:\Users\ARELY\Pictures\mary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5485" y="4214818"/>
            <a:ext cx="1948498" cy="147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TECNICA ( SUELO)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2143116"/>
            <a:ext cx="42862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MX" b="1" dirty="0" smtClean="0">
                <a:solidFill>
                  <a:srgbClr val="404040"/>
                </a:solidFill>
              </a:rPr>
              <a:t>Esta comisión entre sus actividades destacan:</a:t>
            </a:r>
          </a:p>
          <a:p>
            <a:pPr marL="342900" indent="-342900"/>
            <a:r>
              <a:rPr lang="es-MX" b="1" dirty="0" smtClean="0">
                <a:solidFill>
                  <a:srgbClr val="404040"/>
                </a:solidFill>
              </a:rPr>
              <a:t> 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es-MX" dirty="0" smtClean="0">
                <a:solidFill>
                  <a:srgbClr val="404040"/>
                </a:solidFill>
              </a:rPr>
              <a:t>Definición de polígono de interés.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es-MX" dirty="0" smtClean="0">
                <a:solidFill>
                  <a:srgbClr val="404040"/>
                </a:solidFill>
              </a:rPr>
              <a:t>Caracterización del polígono.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es-MX" dirty="0" smtClean="0">
                <a:solidFill>
                  <a:srgbClr val="404040"/>
                </a:solidFill>
              </a:rPr>
              <a:t>Ubicación de predios de interés.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es-MX" dirty="0" smtClean="0">
                <a:solidFill>
                  <a:srgbClr val="404040"/>
                </a:solidFill>
              </a:rPr>
              <a:t>Investigación de predios de interés. 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es-MX" dirty="0" smtClean="0">
                <a:solidFill>
                  <a:srgbClr val="404040"/>
                </a:solidFill>
              </a:rPr>
              <a:t>Aplicación de Cédula Técnica.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es-MX" dirty="0" smtClean="0">
                <a:solidFill>
                  <a:srgbClr val="404040"/>
                </a:solidFill>
              </a:rPr>
              <a:t>Levantamiento de campo en polígono.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es-MX" dirty="0" smtClean="0">
                <a:solidFill>
                  <a:srgbClr val="404040"/>
                </a:solidFill>
              </a:rPr>
              <a:t>Digitalización de la información de campo</a:t>
            </a:r>
          </a:p>
          <a:p>
            <a:pPr marL="800100" lvl="1" indent="-342900"/>
            <a:endParaRPr lang="es-MX" sz="1400" dirty="0" smtClean="0">
              <a:solidFill>
                <a:srgbClr val="404040"/>
              </a:solidFill>
            </a:endParaRPr>
          </a:p>
          <a:p>
            <a:endParaRPr lang="es-MX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84313"/>
            <a:ext cx="3797297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TECNICA ( SUELO)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36 Grupo"/>
          <p:cNvGrpSpPr>
            <a:grpSpLocks/>
          </p:cNvGrpSpPr>
          <p:nvPr/>
        </p:nvGrpSpPr>
        <p:grpSpPr bwMode="auto">
          <a:xfrm>
            <a:off x="857224" y="1928802"/>
            <a:ext cx="7429552" cy="4643470"/>
            <a:chOff x="612760" y="4071942"/>
            <a:chExt cx="3443288" cy="2428892"/>
          </a:xfrm>
        </p:grpSpPr>
        <p:sp>
          <p:nvSpPr>
            <p:cNvPr id="7" name="6 Forma libre"/>
            <p:cNvSpPr/>
            <p:nvPr/>
          </p:nvSpPr>
          <p:spPr bwMode="auto">
            <a:xfrm>
              <a:off x="612760" y="4071942"/>
              <a:ext cx="720194" cy="840138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/>
                <a:t>CARACTERIZACIÓN </a:t>
              </a:r>
              <a:endParaRPr lang="es-MX" sz="1400" b="1" dirty="0" smtClean="0"/>
            </a:p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 smtClean="0"/>
                <a:t>POLIGONO</a:t>
              </a:r>
              <a:endParaRPr lang="es-MX" sz="1600" b="1" dirty="0"/>
            </a:p>
          </p:txBody>
        </p:sp>
        <p:sp>
          <p:nvSpPr>
            <p:cNvPr id="8" name="7 Forma libre"/>
            <p:cNvSpPr/>
            <p:nvPr/>
          </p:nvSpPr>
          <p:spPr bwMode="auto">
            <a:xfrm>
              <a:off x="1398935" y="4351206"/>
              <a:ext cx="137552" cy="160753"/>
            </a:xfrm>
            <a:custGeom>
              <a:avLst/>
              <a:gdLst>
                <a:gd name="connsiteX0" fmla="*/ 0 w 137407"/>
                <a:gd name="connsiteY0" fmla="*/ 32148 h 160740"/>
                <a:gd name="connsiteX1" fmla="*/ 68704 w 137407"/>
                <a:gd name="connsiteY1" fmla="*/ 32148 h 160740"/>
                <a:gd name="connsiteX2" fmla="*/ 68704 w 137407"/>
                <a:gd name="connsiteY2" fmla="*/ 0 h 160740"/>
                <a:gd name="connsiteX3" fmla="*/ 137407 w 137407"/>
                <a:gd name="connsiteY3" fmla="*/ 80370 h 160740"/>
                <a:gd name="connsiteX4" fmla="*/ 68704 w 137407"/>
                <a:gd name="connsiteY4" fmla="*/ 160740 h 160740"/>
                <a:gd name="connsiteX5" fmla="*/ 68704 w 137407"/>
                <a:gd name="connsiteY5" fmla="*/ 128592 h 160740"/>
                <a:gd name="connsiteX6" fmla="*/ 0 w 137407"/>
                <a:gd name="connsiteY6" fmla="*/ 128592 h 160740"/>
                <a:gd name="connsiteX7" fmla="*/ 0 w 137407"/>
                <a:gd name="connsiteY7" fmla="*/ 32148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07" h="160740">
                  <a:moveTo>
                    <a:pt x="0" y="32148"/>
                  </a:moveTo>
                  <a:lnTo>
                    <a:pt x="68704" y="32148"/>
                  </a:lnTo>
                  <a:lnTo>
                    <a:pt x="68704" y="0"/>
                  </a:lnTo>
                  <a:lnTo>
                    <a:pt x="137407" y="80370"/>
                  </a:lnTo>
                  <a:lnTo>
                    <a:pt x="68704" y="160740"/>
                  </a:lnTo>
                  <a:lnTo>
                    <a:pt x="68704" y="128592"/>
                  </a:lnTo>
                  <a:lnTo>
                    <a:pt x="0" y="128592"/>
                  </a:lnTo>
                  <a:lnTo>
                    <a:pt x="0" y="3214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2148" rIns="41222" bIns="32148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800"/>
            </a:p>
          </p:txBody>
        </p:sp>
        <p:sp>
          <p:nvSpPr>
            <p:cNvPr id="9" name="8 Forma libre"/>
            <p:cNvSpPr/>
            <p:nvPr/>
          </p:nvSpPr>
          <p:spPr bwMode="auto">
            <a:xfrm>
              <a:off x="1593521" y="4071942"/>
              <a:ext cx="647503" cy="840138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0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/>
                <a:t>LOCALIZACIÓN DE PREDIOS VIABLES MAYORES DE 500 M2 PARA APLICAR CEDULA TECNICA </a:t>
              </a:r>
            </a:p>
          </p:txBody>
        </p:sp>
        <p:sp>
          <p:nvSpPr>
            <p:cNvPr id="10" name="9 Forma libre"/>
            <p:cNvSpPr/>
            <p:nvPr/>
          </p:nvSpPr>
          <p:spPr bwMode="auto">
            <a:xfrm>
              <a:off x="2307005" y="4351206"/>
              <a:ext cx="136434" cy="160753"/>
            </a:xfrm>
            <a:custGeom>
              <a:avLst/>
              <a:gdLst>
                <a:gd name="connsiteX0" fmla="*/ 0 w 137407"/>
                <a:gd name="connsiteY0" fmla="*/ 32148 h 160740"/>
                <a:gd name="connsiteX1" fmla="*/ 68704 w 137407"/>
                <a:gd name="connsiteY1" fmla="*/ 32148 h 160740"/>
                <a:gd name="connsiteX2" fmla="*/ 68704 w 137407"/>
                <a:gd name="connsiteY2" fmla="*/ 0 h 160740"/>
                <a:gd name="connsiteX3" fmla="*/ 137407 w 137407"/>
                <a:gd name="connsiteY3" fmla="*/ 80370 h 160740"/>
                <a:gd name="connsiteX4" fmla="*/ 68704 w 137407"/>
                <a:gd name="connsiteY4" fmla="*/ 160740 h 160740"/>
                <a:gd name="connsiteX5" fmla="*/ 68704 w 137407"/>
                <a:gd name="connsiteY5" fmla="*/ 128592 h 160740"/>
                <a:gd name="connsiteX6" fmla="*/ 0 w 137407"/>
                <a:gd name="connsiteY6" fmla="*/ 128592 h 160740"/>
                <a:gd name="connsiteX7" fmla="*/ 0 w 137407"/>
                <a:gd name="connsiteY7" fmla="*/ 32148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07" h="160740">
                  <a:moveTo>
                    <a:pt x="0" y="32148"/>
                  </a:moveTo>
                  <a:lnTo>
                    <a:pt x="68704" y="32148"/>
                  </a:lnTo>
                  <a:lnTo>
                    <a:pt x="68704" y="0"/>
                  </a:lnTo>
                  <a:lnTo>
                    <a:pt x="137407" y="80370"/>
                  </a:lnTo>
                  <a:lnTo>
                    <a:pt x="68704" y="160740"/>
                  </a:lnTo>
                  <a:lnTo>
                    <a:pt x="68704" y="128592"/>
                  </a:lnTo>
                  <a:lnTo>
                    <a:pt x="0" y="128592"/>
                  </a:lnTo>
                  <a:lnTo>
                    <a:pt x="0" y="3214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0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  <p:txBody>
            <a:bodyPr lIns="0" tIns="32148" rIns="41222" bIns="32148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800"/>
            </a:p>
          </p:txBody>
        </p:sp>
        <p:sp>
          <p:nvSpPr>
            <p:cNvPr id="11" name="10 Forma libre"/>
            <p:cNvSpPr/>
            <p:nvPr/>
          </p:nvSpPr>
          <p:spPr bwMode="auto">
            <a:xfrm>
              <a:off x="2500473" y="4071942"/>
              <a:ext cx="648622" cy="840138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dirty="0"/>
                <a:t>APLICACIÓN DE CEDULA TECNICA A PREDIOS  PARA ADQUISICION </a:t>
              </a:r>
            </a:p>
          </p:txBody>
        </p:sp>
        <p:sp>
          <p:nvSpPr>
            <p:cNvPr id="12" name="11 Forma libre"/>
            <p:cNvSpPr/>
            <p:nvPr/>
          </p:nvSpPr>
          <p:spPr bwMode="auto">
            <a:xfrm>
              <a:off x="3212840" y="4351206"/>
              <a:ext cx="138671" cy="160753"/>
            </a:xfrm>
            <a:custGeom>
              <a:avLst/>
              <a:gdLst>
                <a:gd name="connsiteX0" fmla="*/ 0 w 137407"/>
                <a:gd name="connsiteY0" fmla="*/ 32148 h 160740"/>
                <a:gd name="connsiteX1" fmla="*/ 68704 w 137407"/>
                <a:gd name="connsiteY1" fmla="*/ 32148 h 160740"/>
                <a:gd name="connsiteX2" fmla="*/ 68704 w 137407"/>
                <a:gd name="connsiteY2" fmla="*/ 0 h 160740"/>
                <a:gd name="connsiteX3" fmla="*/ 137407 w 137407"/>
                <a:gd name="connsiteY3" fmla="*/ 80370 h 160740"/>
                <a:gd name="connsiteX4" fmla="*/ 68704 w 137407"/>
                <a:gd name="connsiteY4" fmla="*/ 160740 h 160740"/>
                <a:gd name="connsiteX5" fmla="*/ 68704 w 137407"/>
                <a:gd name="connsiteY5" fmla="*/ 128592 h 160740"/>
                <a:gd name="connsiteX6" fmla="*/ 0 w 137407"/>
                <a:gd name="connsiteY6" fmla="*/ 128592 h 160740"/>
                <a:gd name="connsiteX7" fmla="*/ 0 w 137407"/>
                <a:gd name="connsiteY7" fmla="*/ 32148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407" h="160740">
                  <a:moveTo>
                    <a:pt x="0" y="32148"/>
                  </a:moveTo>
                  <a:lnTo>
                    <a:pt x="68704" y="32148"/>
                  </a:lnTo>
                  <a:lnTo>
                    <a:pt x="68704" y="0"/>
                  </a:lnTo>
                  <a:lnTo>
                    <a:pt x="137407" y="80370"/>
                  </a:lnTo>
                  <a:lnTo>
                    <a:pt x="68704" y="160740"/>
                  </a:lnTo>
                  <a:lnTo>
                    <a:pt x="68704" y="128592"/>
                  </a:lnTo>
                  <a:lnTo>
                    <a:pt x="0" y="128592"/>
                  </a:lnTo>
                  <a:lnTo>
                    <a:pt x="0" y="3214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  <p:txBody>
            <a:bodyPr lIns="0" tIns="32148" rIns="41222" bIns="32148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800"/>
            </a:p>
          </p:txBody>
        </p:sp>
        <p:sp>
          <p:nvSpPr>
            <p:cNvPr id="13" name="12 Forma libre"/>
            <p:cNvSpPr/>
            <p:nvPr/>
          </p:nvSpPr>
          <p:spPr bwMode="auto">
            <a:xfrm>
              <a:off x="3408544" y="4071942"/>
              <a:ext cx="647504" cy="840138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dirty="0"/>
                <a:t>ENTREGA DE PROPUESTA  DE PREDIO PARA EVALUACION  Y DICTAMEN DE FACTIBILIDAD</a:t>
              </a:r>
            </a:p>
          </p:txBody>
        </p:sp>
        <p:sp>
          <p:nvSpPr>
            <p:cNvPr id="14" name="13 Forma libre"/>
            <p:cNvSpPr/>
            <p:nvPr/>
          </p:nvSpPr>
          <p:spPr bwMode="auto">
            <a:xfrm>
              <a:off x="2500473" y="5071660"/>
              <a:ext cx="648622" cy="360227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dirty="0"/>
                <a:t>PARA DESARROLLO DE VIVIENDA</a:t>
              </a:r>
            </a:p>
          </p:txBody>
        </p:sp>
        <p:sp>
          <p:nvSpPr>
            <p:cNvPr id="15" name="14 Forma libre"/>
            <p:cNvSpPr/>
            <p:nvPr/>
          </p:nvSpPr>
          <p:spPr bwMode="auto">
            <a:xfrm>
              <a:off x="2500473" y="5501116"/>
              <a:ext cx="648622" cy="359054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/>
                <a:t>PARA DESARROLLO DE  EQUIPAMIENTO</a:t>
              </a:r>
            </a:p>
          </p:txBody>
        </p:sp>
        <p:sp>
          <p:nvSpPr>
            <p:cNvPr id="16" name="15 Forma libre"/>
            <p:cNvSpPr/>
            <p:nvPr/>
          </p:nvSpPr>
          <p:spPr bwMode="auto">
            <a:xfrm>
              <a:off x="2500473" y="5929399"/>
              <a:ext cx="648622" cy="571435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800" dirty="0"/>
                <a:t>DESARROLLO DE ACTIVIDADES ECONOMICAS, SOCIALES O CULTURALES</a:t>
              </a:r>
            </a:p>
          </p:txBody>
        </p:sp>
        <p:sp>
          <p:nvSpPr>
            <p:cNvPr id="17" name="16 Forma libre"/>
            <p:cNvSpPr/>
            <p:nvPr/>
          </p:nvSpPr>
          <p:spPr bwMode="auto">
            <a:xfrm>
              <a:off x="999697" y="5637228"/>
              <a:ext cx="1292771" cy="360227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/>
                <a:t>DEFINIR MECANISMO PARA ADQUISICIÓN DE SUELO PARA ESTAS ACTIVIDADES</a:t>
              </a:r>
            </a:p>
          </p:txBody>
        </p:sp>
        <p:sp>
          <p:nvSpPr>
            <p:cNvPr id="18" name="17 Abrir llave"/>
            <p:cNvSpPr/>
            <p:nvPr/>
          </p:nvSpPr>
          <p:spPr>
            <a:xfrm>
              <a:off x="2428901" y="5501116"/>
              <a:ext cx="45851" cy="99971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800"/>
            </a:p>
          </p:txBody>
        </p:sp>
        <p:sp>
          <p:nvSpPr>
            <p:cNvPr id="19" name="18 Forma libre"/>
            <p:cNvSpPr/>
            <p:nvPr/>
          </p:nvSpPr>
          <p:spPr bwMode="auto">
            <a:xfrm>
              <a:off x="1015353" y="6035003"/>
              <a:ext cx="1292771" cy="360227"/>
            </a:xfrm>
            <a:custGeom>
              <a:avLst/>
              <a:gdLst>
                <a:gd name="connsiteX0" fmla="*/ 0 w 648146"/>
                <a:gd name="connsiteY0" fmla="*/ 64815 h 840628"/>
                <a:gd name="connsiteX1" fmla="*/ 18984 w 648146"/>
                <a:gd name="connsiteY1" fmla="*/ 18984 h 840628"/>
                <a:gd name="connsiteX2" fmla="*/ 64815 w 648146"/>
                <a:gd name="connsiteY2" fmla="*/ 0 h 840628"/>
                <a:gd name="connsiteX3" fmla="*/ 583331 w 648146"/>
                <a:gd name="connsiteY3" fmla="*/ 0 h 840628"/>
                <a:gd name="connsiteX4" fmla="*/ 629162 w 648146"/>
                <a:gd name="connsiteY4" fmla="*/ 18984 h 840628"/>
                <a:gd name="connsiteX5" fmla="*/ 648146 w 648146"/>
                <a:gd name="connsiteY5" fmla="*/ 64815 h 840628"/>
                <a:gd name="connsiteX6" fmla="*/ 648146 w 648146"/>
                <a:gd name="connsiteY6" fmla="*/ 775813 h 840628"/>
                <a:gd name="connsiteX7" fmla="*/ 629162 w 648146"/>
                <a:gd name="connsiteY7" fmla="*/ 821644 h 840628"/>
                <a:gd name="connsiteX8" fmla="*/ 583331 w 648146"/>
                <a:gd name="connsiteY8" fmla="*/ 840628 h 840628"/>
                <a:gd name="connsiteX9" fmla="*/ 64815 w 648146"/>
                <a:gd name="connsiteY9" fmla="*/ 840628 h 840628"/>
                <a:gd name="connsiteX10" fmla="*/ 18984 w 648146"/>
                <a:gd name="connsiteY10" fmla="*/ 821644 h 840628"/>
                <a:gd name="connsiteX11" fmla="*/ 0 w 648146"/>
                <a:gd name="connsiteY11" fmla="*/ 775813 h 840628"/>
                <a:gd name="connsiteX12" fmla="*/ 0 w 648146"/>
                <a:gd name="connsiteY12" fmla="*/ 64815 h 8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146" h="840628">
                  <a:moveTo>
                    <a:pt x="0" y="64815"/>
                  </a:move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lnTo>
                    <a:pt x="583331" y="0"/>
                  </a:lnTo>
                  <a:cubicBezTo>
                    <a:pt x="600521" y="0"/>
                    <a:pt x="617007" y="6829"/>
                    <a:pt x="629162" y="18984"/>
                  </a:cubicBezTo>
                  <a:cubicBezTo>
                    <a:pt x="641317" y="31139"/>
                    <a:pt x="648146" y="47625"/>
                    <a:pt x="648146" y="64815"/>
                  </a:cubicBezTo>
                  <a:lnTo>
                    <a:pt x="648146" y="775813"/>
                  </a:lnTo>
                  <a:cubicBezTo>
                    <a:pt x="648146" y="793003"/>
                    <a:pt x="641317" y="809489"/>
                    <a:pt x="629162" y="821644"/>
                  </a:cubicBezTo>
                  <a:cubicBezTo>
                    <a:pt x="617007" y="833799"/>
                    <a:pt x="600521" y="840628"/>
                    <a:pt x="583331" y="840628"/>
                  </a:cubicBezTo>
                  <a:lnTo>
                    <a:pt x="64815" y="840628"/>
                  </a:lnTo>
                  <a:cubicBezTo>
                    <a:pt x="47625" y="840628"/>
                    <a:pt x="31139" y="833799"/>
                    <a:pt x="18984" y="821644"/>
                  </a:cubicBezTo>
                  <a:cubicBezTo>
                    <a:pt x="6829" y="809489"/>
                    <a:pt x="0" y="793003"/>
                    <a:pt x="0" y="775813"/>
                  </a:cubicBezTo>
                  <a:lnTo>
                    <a:pt x="0" y="648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lIns="41844" tIns="41844" rIns="41844" bIns="41844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dirty="0"/>
                <a:t>GESTION INTERINSTITUCIONAL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47792" y="565780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JURIDICO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57356" y="1500174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u="sng" dirty="0" smtClean="0">
                <a:solidFill>
                  <a:srgbClr val="FF0000"/>
                </a:solidFill>
              </a:rPr>
              <a:t>Se ha  entrado al estudio, discusión de conceptos como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" name="5 Marcador de contenido" descr="DSCN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00306"/>
            <a:ext cx="2518851" cy="2096517"/>
          </a:xfrm>
          <a:prstGeom prst="rect">
            <a:avLst/>
          </a:prstGeom>
        </p:spPr>
      </p:pic>
      <p:pic>
        <p:nvPicPr>
          <p:cNvPr id="9" name="5 Marcador de contenido" descr="DSCN1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285992"/>
            <a:ext cx="2192699" cy="2143140"/>
          </a:xfrm>
          <a:prstGeom prst="rect">
            <a:avLst/>
          </a:prstGeom>
        </p:spPr>
      </p:pic>
      <p:pic>
        <p:nvPicPr>
          <p:cNvPr id="10" name="5 Marcador de contenido" descr="DSCN19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143380"/>
            <a:ext cx="2445805" cy="183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47792" y="565780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JURIDICO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3108" y="24288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9" name="Picture 2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5992" y="4591948"/>
            <a:ext cx="1571363" cy="1465262"/>
          </a:xfrm>
          <a:prstGeom prst="rect">
            <a:avLst/>
          </a:prstGeom>
          <a:noFill/>
        </p:spPr>
      </p:pic>
      <p:sp>
        <p:nvSpPr>
          <p:cNvPr id="10" name="9 Llamada rectangular redondeada"/>
          <p:cNvSpPr/>
          <p:nvPr/>
        </p:nvSpPr>
        <p:spPr>
          <a:xfrm>
            <a:off x="2571736" y="2000240"/>
            <a:ext cx="3285577" cy="2442104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sz="2400" b="1" dirty="0"/>
              <a:t>Próximamente a nuestro proyecto  le daremos certeza y legalidad, a través de la </a:t>
            </a:r>
            <a:r>
              <a:rPr lang="es-MX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elección de una figura jurídica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27" y="300647"/>
            <a:ext cx="1193537" cy="1598093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3368" y="274637"/>
            <a:ext cx="6893433" cy="921582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MX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HONOR Y JUSTICIA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2147" y="1824190"/>
            <a:ext cx="3785557" cy="4523364"/>
          </a:xfrm>
          <a:prstGeom prst="rect">
            <a:avLst/>
          </a:prstGeom>
          <a:noFill/>
        </p:spPr>
        <p:txBody>
          <a:bodyPr wrap="square" lIns="90488" tIns="45244" rIns="90488" bIns="45244" rtlCol="0">
            <a:spAutoFit/>
          </a:bodyPr>
          <a:lstStyle/>
          <a:p>
            <a:endParaRPr lang="es-MX" dirty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Proteger los derechos, sin distinción de todos los integrantes del </a:t>
            </a:r>
            <a:r>
              <a:rPr lang="es-MX" dirty="0" err="1" smtClean="0"/>
              <a:t>PCPyGSH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Resolver entre los compañeros  de manera imparcial y  justa, los conflictos que  </a:t>
            </a:r>
            <a:r>
              <a:rPr lang="es-MX" dirty="0" err="1" smtClean="0"/>
              <a:t>surgan</a:t>
            </a:r>
            <a:r>
              <a:rPr lang="es-MX" dirty="0" smtClean="0"/>
              <a:t>, con la finalidad de garantizar el óptimo desarrollo del </a:t>
            </a:r>
            <a:r>
              <a:rPr lang="es-MX" dirty="0" err="1" smtClean="0"/>
              <a:t>PCPyGSH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Para evitar conflictos , y crear una convivencia  sana que fortalezca las relaciones humanas, se da especial énfasis a los valores humanos que dignifican al ser humano.</a:t>
            </a:r>
          </a:p>
          <a:p>
            <a:endParaRPr lang="es-MX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5286257" y="2173060"/>
            <a:ext cx="3428429" cy="2860750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44" rIns="90488" bIns="45244" rtlCol="0" anchor="ctr"/>
          <a:lstStyle/>
          <a:p>
            <a:pPr algn="ctr"/>
            <a:r>
              <a:rPr lang="es-MX" sz="2400" b="1" dirty="0"/>
              <a:t>Una vez definida la figura jurídica que adoptará nuestro </a:t>
            </a:r>
            <a:r>
              <a:rPr lang="es-MX" sz="2400" b="1" dirty="0" err="1"/>
              <a:t>PCPyGSH</a:t>
            </a:r>
            <a:r>
              <a:rPr lang="es-MX" sz="2400" b="1" dirty="0"/>
              <a:t>, ésta comisión se encargará </a:t>
            </a:r>
            <a:r>
              <a:rPr lang="es-MX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elaborar el reglamento que nos regirá</a:t>
            </a:r>
          </a:p>
        </p:txBody>
      </p:sp>
      <p:pic>
        <p:nvPicPr>
          <p:cNvPr id="8" name="Picture 2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534" y="5392738"/>
            <a:ext cx="1571363" cy="146526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214955" y="1335769"/>
            <a:ext cx="5714048" cy="368381"/>
          </a:xfrm>
          <a:prstGeom prst="rect">
            <a:avLst/>
          </a:prstGeom>
          <a:noFill/>
        </p:spPr>
        <p:txBody>
          <a:bodyPr wrap="square" lIns="90488" tIns="45244" rIns="90488" bIns="45244" rtlCol="0">
            <a:spAutoFit/>
          </a:bodyPr>
          <a:lstStyle/>
          <a:p>
            <a:r>
              <a:rPr lang="es-MX" dirty="0" smtClean="0"/>
              <a:t>Entre las funciones de ésta comisión se encuentran: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DERECHOS HUMANOS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2143116"/>
            <a:ext cx="30718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D</a:t>
            </a:r>
            <a:r>
              <a:rPr lang="es-MX" dirty="0" smtClean="0"/>
              <a:t>erechos civiles y políticos</a:t>
            </a:r>
          </a:p>
          <a:p>
            <a:r>
              <a:rPr lang="es-MX" sz="2800" dirty="0" smtClean="0"/>
              <a:t>E</a:t>
            </a:r>
            <a:r>
              <a:rPr lang="es-MX" dirty="0" smtClean="0"/>
              <a:t>conómicos</a:t>
            </a:r>
          </a:p>
          <a:p>
            <a:r>
              <a:rPr lang="es-MX" sz="2800" dirty="0" smtClean="0"/>
              <a:t>S</a:t>
            </a:r>
            <a:r>
              <a:rPr lang="es-MX" dirty="0" smtClean="0"/>
              <a:t>ociales</a:t>
            </a:r>
          </a:p>
          <a:p>
            <a:r>
              <a:rPr lang="es-MX" sz="2800" dirty="0" smtClean="0"/>
              <a:t>C</a:t>
            </a:r>
            <a:r>
              <a:rPr lang="es-MX" dirty="0" smtClean="0"/>
              <a:t>ulturales</a:t>
            </a:r>
          </a:p>
          <a:p>
            <a:r>
              <a:rPr lang="es-MX" sz="2800" dirty="0" smtClean="0"/>
              <a:t>A</a:t>
            </a:r>
            <a:r>
              <a:rPr lang="es-MX" dirty="0" smtClean="0"/>
              <a:t>m</a:t>
            </a:r>
            <a:r>
              <a:rPr lang="es-MX" dirty="0" smtClean="0">
                <a:solidFill>
                  <a:srgbClr val="404040"/>
                </a:solidFill>
              </a:rPr>
              <a:t>b</a:t>
            </a:r>
            <a:r>
              <a:rPr lang="es-MX" dirty="0" smtClean="0"/>
              <a:t>ientales </a:t>
            </a:r>
          </a:p>
          <a:p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786446" y="2428868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DEMOCRACIA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Representativa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Distri</a:t>
            </a:r>
            <a:r>
              <a:rPr lang="es-MX" dirty="0" smtClean="0">
                <a:solidFill>
                  <a:srgbClr val="404040"/>
                </a:solidFill>
              </a:rPr>
              <a:t>butiva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>
                <a:solidFill>
                  <a:srgbClr val="404040"/>
                </a:solidFill>
              </a:rPr>
              <a:t>Participativa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214546" y="1428736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 smtClean="0"/>
              <a:t>Nos planteamos  el estudio y a</a:t>
            </a:r>
            <a:r>
              <a:rPr lang="es-MX" sz="2000" b="1" u="sng" dirty="0" smtClean="0">
                <a:solidFill>
                  <a:srgbClr val="404040"/>
                </a:solidFill>
              </a:rPr>
              <a:t>bordaje   de:</a:t>
            </a:r>
            <a:endParaRPr lang="es-MX" sz="2000" b="1" u="sng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85720" y="5214950"/>
            <a:ext cx="1571636" cy="857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 redondeado"/>
          <p:cNvSpPr/>
          <p:nvPr/>
        </p:nvSpPr>
        <p:spPr>
          <a:xfrm>
            <a:off x="2428860" y="5214950"/>
            <a:ext cx="1714512" cy="785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4929190" y="5286388"/>
            <a:ext cx="1714512" cy="785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6929454" y="5286388"/>
            <a:ext cx="1714512" cy="7858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428596" y="535782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</a:t>
            </a:r>
            <a:r>
              <a:rPr lang="es-MX" dirty="0" smtClean="0">
                <a:solidFill>
                  <a:srgbClr val="404040"/>
                </a:solidFill>
              </a:rPr>
              <a:t>BREZA</a:t>
            </a:r>
          </a:p>
          <a:p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428860" y="54292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DESIGUALDAD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143504" y="54292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EXCLUSION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143768" y="55007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INJUSTICIA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000100" y="4572008"/>
            <a:ext cx="7143800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2500298" y="421481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 SU EJERCICIO PODREMOS SUPERAR</a:t>
            </a:r>
            <a:endParaRPr lang="es-MX" dirty="0"/>
          </a:p>
        </p:txBody>
      </p:sp>
      <p:sp>
        <p:nvSpPr>
          <p:cNvPr id="21" name="20 Más"/>
          <p:cNvSpPr/>
          <p:nvPr/>
        </p:nvSpPr>
        <p:spPr>
          <a:xfrm>
            <a:off x="3571868" y="2357430"/>
            <a:ext cx="1571636" cy="12858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MEDIO AM</a:t>
            </a:r>
            <a:r>
              <a:rPr lang="es-MX" sz="4000" dirty="0" smtClean="0"/>
              <a:t>B</a:t>
            </a:r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IENTE 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14282" y="2071678"/>
            <a:ext cx="1571604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4000496" y="385762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5720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RECICLAJE</a:t>
            </a:r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3143240" y="1857364"/>
            <a:ext cx="2286016" cy="121444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3500430" y="200024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CAPTACION Y REUTILIZACION DEL AGUA=</a:t>
            </a:r>
          </a:p>
        </p:txBody>
      </p:sp>
      <p:sp>
        <p:nvSpPr>
          <p:cNvPr id="17" name="16 Elipse"/>
          <p:cNvSpPr/>
          <p:nvPr/>
        </p:nvSpPr>
        <p:spPr>
          <a:xfrm>
            <a:off x="6929422" y="2357430"/>
            <a:ext cx="2214578" cy="128588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7286644" y="257174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CUIDADO DEL MEDIO AMBIENTE</a:t>
            </a:r>
            <a:endParaRPr lang="es-MX" dirty="0"/>
          </a:p>
        </p:txBody>
      </p:sp>
      <p:sp>
        <p:nvSpPr>
          <p:cNvPr id="19" name="18 Elipse"/>
          <p:cNvSpPr/>
          <p:nvPr/>
        </p:nvSpPr>
        <p:spPr>
          <a:xfrm>
            <a:off x="142844" y="3357562"/>
            <a:ext cx="178598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214282" y="357187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SUSTENTABILIDAD</a:t>
            </a:r>
            <a:endParaRPr lang="es-MX" sz="1600" dirty="0"/>
          </a:p>
        </p:txBody>
      </p:sp>
      <p:sp>
        <p:nvSpPr>
          <p:cNvPr id="21" name="20 Elipse"/>
          <p:cNvSpPr/>
          <p:nvPr/>
        </p:nvSpPr>
        <p:spPr>
          <a:xfrm>
            <a:off x="3286116" y="3571876"/>
            <a:ext cx="2000264" cy="1214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3428992" y="371475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CREACION DE </a:t>
            </a:r>
          </a:p>
          <a:p>
            <a:r>
              <a:rPr lang="es-MX" dirty="0" smtClean="0"/>
              <a:t>CONCIENCIA</a:t>
            </a:r>
          </a:p>
          <a:p>
            <a:r>
              <a:rPr lang="es-MX" dirty="0" smtClean="0"/>
              <a:t>AMBIENTAL</a:t>
            </a:r>
            <a:endParaRPr lang="es-MX" dirty="0"/>
          </a:p>
        </p:txBody>
      </p:sp>
      <p:sp>
        <p:nvSpPr>
          <p:cNvPr id="24" name="23 Más"/>
          <p:cNvSpPr/>
          <p:nvPr/>
        </p:nvSpPr>
        <p:spPr>
          <a:xfrm>
            <a:off x="2000232" y="2428868"/>
            <a:ext cx="1214446" cy="12144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Igual que"/>
          <p:cNvSpPr/>
          <p:nvPr/>
        </p:nvSpPr>
        <p:spPr>
          <a:xfrm>
            <a:off x="5500694" y="2857496"/>
            <a:ext cx="1357322" cy="642942"/>
          </a:xfrm>
          <a:prstGeom prst="mathEqual">
            <a:avLst>
              <a:gd name="adj1" fmla="val 23520"/>
              <a:gd name="adj2" fmla="val 2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Alimentación y A</a:t>
            </a:r>
            <a:r>
              <a:rPr lang="es-MX" sz="4000" dirty="0" smtClean="0"/>
              <a:t>b</a:t>
            </a:r>
            <a:r>
              <a:rPr lang="es-ES_tradnl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asto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500826" y="2571744"/>
            <a:ext cx="1357322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6572264" y="26431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RECETARIO </a:t>
            </a:r>
            <a:endParaRPr lang="es-MX" dirty="0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215074" y="4286256"/>
            <a:ext cx="2000264" cy="1214446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357950" y="450057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Encuesta de hábitos alimenticios</a:t>
            </a:r>
            <a:endParaRPr lang="es-MX" dirty="0"/>
          </a:p>
        </p:txBody>
      </p:sp>
      <p:sp>
        <p:nvSpPr>
          <p:cNvPr id="14" name="13 Redondear rectángulo de esquina del mismo lado"/>
          <p:cNvSpPr/>
          <p:nvPr/>
        </p:nvSpPr>
        <p:spPr>
          <a:xfrm>
            <a:off x="1500166" y="4929198"/>
            <a:ext cx="1785950" cy="71438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1643042" y="500063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Manejo de Soya</a:t>
            </a:r>
            <a:endParaRPr lang="es-MX" dirty="0"/>
          </a:p>
        </p:txBody>
      </p:sp>
      <p:sp>
        <p:nvSpPr>
          <p:cNvPr id="16" name="15 Rectángulo redondeado"/>
          <p:cNvSpPr/>
          <p:nvPr/>
        </p:nvSpPr>
        <p:spPr>
          <a:xfrm flipV="1">
            <a:off x="500034" y="2357430"/>
            <a:ext cx="1643074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 redondeado"/>
          <p:cNvSpPr/>
          <p:nvPr/>
        </p:nvSpPr>
        <p:spPr>
          <a:xfrm>
            <a:off x="3571868" y="1714488"/>
            <a:ext cx="1357322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3643306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Hidroponia</a:t>
            </a:r>
            <a:r>
              <a:rPr lang="es-MX" dirty="0" smtClean="0"/>
              <a:t>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14348" y="2571744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Contacto con Productores de alimentos </a:t>
            </a:r>
            <a:r>
              <a:rPr lang="es-MX" dirty="0" err="1" smtClean="0"/>
              <a:t>organicos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Comunicación y </a:t>
            </a:r>
            <a:r>
              <a:rPr lang="es-ES_tradnl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Difusion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43042" y="1428736"/>
            <a:ext cx="707236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Esta comisión ha apoyado en la elaboración de  </a:t>
            </a:r>
          </a:p>
          <a:p>
            <a:endParaRPr lang="es-MX" sz="1200" dirty="0" smtClean="0"/>
          </a:p>
          <a:p>
            <a:r>
              <a:rPr lang="es-MX" sz="1200" b="1" u="sng" dirty="0" smtClean="0"/>
              <a:t>1.- Boletín Mensual.- </a:t>
            </a:r>
            <a:r>
              <a:rPr lang="es-MX" sz="1200" dirty="0" smtClean="0"/>
              <a:t> Hasta el momento se han elaborado 8 boletines. </a:t>
            </a:r>
            <a:endParaRPr lang="es-MX" sz="1200" b="1" u="sng" dirty="0" smtClean="0"/>
          </a:p>
          <a:p>
            <a:endParaRPr lang="es-MX" sz="1200" dirty="0" smtClean="0"/>
          </a:p>
          <a:p>
            <a:r>
              <a:rPr lang="es-MX" sz="1200" b="1" u="sng" dirty="0" smtClean="0"/>
              <a:t>2.- Radio.-</a:t>
            </a:r>
            <a:r>
              <a:rPr lang="es-MX" sz="1200" dirty="0" smtClean="0"/>
              <a:t> con dos emisiones al aire,  seguimos trabajando, solo que por problemas de rotación se ha alentado su emisión.</a:t>
            </a:r>
          </a:p>
          <a:p>
            <a:endParaRPr lang="es-MX" sz="1200" dirty="0" smtClean="0"/>
          </a:p>
          <a:p>
            <a:r>
              <a:rPr lang="es-MX" sz="1200" b="1" u="sng" dirty="0" smtClean="0"/>
              <a:t>3.- Blog.</a:t>
            </a:r>
            <a:r>
              <a:rPr lang="es-MX" sz="1200" dirty="0" smtClean="0"/>
              <a:t>-El cual se actualiza constantemente</a:t>
            </a:r>
          </a:p>
          <a:p>
            <a:endParaRPr lang="es-MX" sz="1200" dirty="0" smtClean="0"/>
          </a:p>
          <a:p>
            <a:r>
              <a:rPr lang="es-MX" sz="1200" b="1" u="sng" dirty="0" smtClean="0"/>
              <a:t>4.-  Hemos participado en talleres  como son</a:t>
            </a:r>
          </a:p>
          <a:p>
            <a:pPr lvl="2">
              <a:buFont typeface="Arial" pitchFamily="34" charset="0"/>
              <a:buChar char="•"/>
            </a:pPr>
            <a:r>
              <a:rPr lang="es-MX" sz="1200" dirty="0" smtClean="0"/>
              <a:t>Periódico Murales</a:t>
            </a:r>
          </a:p>
          <a:p>
            <a:pPr lvl="2">
              <a:buFont typeface="Arial" pitchFamily="34" charset="0"/>
              <a:buChar char="•"/>
            </a:pPr>
            <a:r>
              <a:rPr lang="es-MX" sz="1200" dirty="0" smtClean="0"/>
              <a:t>Periodismo</a:t>
            </a:r>
          </a:p>
          <a:p>
            <a:pPr lvl="2">
              <a:buFont typeface="Arial" pitchFamily="34" charset="0"/>
              <a:buChar char="•"/>
            </a:pPr>
            <a:r>
              <a:rPr lang="es-MX" sz="1200" dirty="0" smtClean="0"/>
              <a:t>Edición ( próximamente a impartir)</a:t>
            </a:r>
          </a:p>
          <a:p>
            <a:endParaRPr lang="es-MX" sz="1200" dirty="0" smtClean="0"/>
          </a:p>
          <a:p>
            <a:r>
              <a:rPr lang="es-MX" sz="1200" dirty="0" smtClean="0"/>
              <a:t>5.- De manera externa a la comisión, pero no al Proyecto hemos apoyado en la elaboración de diversos trípticos como son: </a:t>
            </a:r>
          </a:p>
          <a:p>
            <a:endParaRPr lang="es-MX" sz="1200" dirty="0" smtClean="0"/>
          </a:p>
          <a:p>
            <a:pPr lvl="2">
              <a:buFont typeface="Arial" pitchFamily="34" charset="0"/>
              <a:buChar char="•"/>
            </a:pPr>
            <a:r>
              <a:rPr lang="es-MX" sz="1200" dirty="0" smtClean="0"/>
              <a:t>El del Proyecto Comunitario de Producción y Gestión Social del Hábitat</a:t>
            </a:r>
          </a:p>
          <a:p>
            <a:pPr lvl="2">
              <a:buFont typeface="Arial" pitchFamily="34" charset="0"/>
              <a:buChar char="•"/>
            </a:pPr>
            <a:r>
              <a:rPr lang="es-MX" sz="1200" dirty="0" smtClean="0"/>
              <a:t>De la Carta por el Derecho a la Ciudad. </a:t>
            </a:r>
          </a:p>
          <a:p>
            <a:pPr lvl="2">
              <a:buFont typeface="Arial" pitchFamily="34" charset="0"/>
              <a:buChar char="•"/>
            </a:pPr>
            <a:r>
              <a:rPr lang="es-MX" sz="1200" dirty="0" smtClean="0"/>
              <a:t>El  tríptico que se distribuyo en San Luis, </a:t>
            </a:r>
          </a:p>
          <a:p>
            <a:endParaRPr lang="es-MX" sz="1400" dirty="0" smtClean="0"/>
          </a:p>
          <a:p>
            <a:r>
              <a:rPr lang="es-MX" sz="1400" dirty="0" smtClean="0"/>
              <a:t>Trabajamos con 5 subcomisiones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MX" sz="1400" dirty="0" smtClean="0"/>
              <a:t>Boletín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MX" sz="1400" dirty="0" smtClean="0"/>
              <a:t>Video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MX" sz="1400" dirty="0" smtClean="0"/>
              <a:t>Otros Medios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MX" sz="1400" dirty="0" smtClean="0"/>
              <a:t>Blog y Radio</a:t>
            </a:r>
          </a:p>
          <a:p>
            <a:pPr marL="1257300" lvl="2" indent="-342900">
              <a:buFont typeface="+mj-lt"/>
              <a:buAutoNum type="arabicPeriod"/>
            </a:pPr>
            <a:r>
              <a:rPr lang="es-MX" sz="1400" dirty="0" smtClean="0"/>
              <a:t>Formación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CARTA POR EL DERECHO A LA CIUDAD</a:t>
            </a:r>
            <a:endParaRPr lang="es-MX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57356" y="1357298"/>
            <a:ext cx="61436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	Es un instrumento que busca garantizar el reconocimiento legal y la implementación de un nuevo derecho humano: EL DERECHO A LA CIUDAD, </a:t>
            </a:r>
            <a:r>
              <a:rPr lang="es-MX" dirty="0" smtClean="0">
                <a:solidFill>
                  <a:srgbClr val="404040"/>
                </a:solidFill>
              </a:rPr>
              <a:t> </a:t>
            </a:r>
            <a:r>
              <a:rPr lang="es-MX" dirty="0" smtClean="0"/>
              <a:t>como herramienta para el fortalecimiento social y político de la población, el ordenamiento y manejo territorial  sustentable  y el crecimiento de la economía popular y solidaria. </a:t>
            </a:r>
          </a:p>
          <a:p>
            <a:endParaRPr lang="es-MX" dirty="0" smtClean="0"/>
          </a:p>
          <a:p>
            <a:pPr algn="just"/>
            <a:r>
              <a:rPr lang="es-MX" dirty="0" smtClean="0"/>
              <a:t>	La Carta propone una serie de medidas de política pública y compromisos a asumir por parte de los diversos actores</a:t>
            </a:r>
            <a:endParaRPr lang="es-MX" sz="1400" dirty="0" smtClean="0"/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El Gobierno Local.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Las Delegaciones.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La Asamblea Legislativa.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El Tribunal Superior de Justicia del Distrito Federal.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Organismos Públicos Autónomos.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Entidades Educativas.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Los organismos de la Sociedad civil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Organizaciones Sociales.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El Sector Privado</a:t>
            </a:r>
          </a:p>
          <a:p>
            <a:pPr lvl="2">
              <a:buFont typeface="Wingdings" pitchFamily="2" charset="2"/>
              <a:buChar char="v"/>
            </a:pPr>
            <a:r>
              <a:rPr lang="es-MX" sz="1400" dirty="0" smtClean="0"/>
              <a:t>Personas en General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FOROS Y EVENTOS 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6 Marcador de contenido" descr="forosocia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86190"/>
            <a:ext cx="2602132" cy="2560455"/>
          </a:xfrm>
          <a:prstGeom prst="rect">
            <a:avLst/>
          </a:prstGeom>
        </p:spPr>
      </p:pic>
      <p:pic>
        <p:nvPicPr>
          <p:cNvPr id="5" name="3 Marcador de contenido" descr="forosocial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857628"/>
            <a:ext cx="1840112" cy="2453483"/>
          </a:xfrm>
          <a:prstGeom prst="rect">
            <a:avLst/>
          </a:prstGeom>
        </p:spPr>
      </p:pic>
      <p:pic>
        <p:nvPicPr>
          <p:cNvPr id="6" name="8 Marcador de contenido" descr="forosocia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901532"/>
            <a:ext cx="2143139" cy="2527863"/>
          </a:xfrm>
          <a:prstGeom prst="rect">
            <a:avLst/>
          </a:prstGeom>
        </p:spPr>
      </p:pic>
      <p:pic>
        <p:nvPicPr>
          <p:cNvPr id="3074" name="Picture 2" descr="C:\Users\ARELY\Pictures\2010-05-11 pelucas\firmaebr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357298"/>
            <a:ext cx="2762225" cy="207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FOROS Y EVENTOS 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5" descr="C:\Users\ARELY\Pictures\evento 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2028825" cy="1524000"/>
          </a:xfrm>
          <a:prstGeom prst="rect">
            <a:avLst/>
          </a:prstGeom>
          <a:noFill/>
        </p:spPr>
      </p:pic>
      <p:pic>
        <p:nvPicPr>
          <p:cNvPr id="9" name="Picture 6" descr="C:\Users\ARELY\Pictures\evento 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2028825" cy="1524000"/>
          </a:xfrm>
          <a:prstGeom prst="rect">
            <a:avLst/>
          </a:prstGeom>
          <a:noFill/>
        </p:spPr>
      </p:pic>
      <p:pic>
        <p:nvPicPr>
          <p:cNvPr id="10" name="Picture 7" descr="C:\Users\ARELY\Pictures\niños 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214554"/>
            <a:ext cx="2028825" cy="1524000"/>
          </a:xfrm>
          <a:prstGeom prst="rect">
            <a:avLst/>
          </a:prstGeom>
          <a:noFill/>
        </p:spPr>
      </p:pic>
      <p:pic>
        <p:nvPicPr>
          <p:cNvPr id="11" name="Picture 8" descr="C:\Users\ARELY\Pictures\eventos niños 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714884"/>
            <a:ext cx="2028825" cy="1524000"/>
          </a:xfrm>
          <a:prstGeom prst="rect">
            <a:avLst/>
          </a:prstGeom>
          <a:noFill/>
        </p:spPr>
      </p:pic>
      <p:pic>
        <p:nvPicPr>
          <p:cNvPr id="2050" name="Picture 2" descr="C:\Users\ARELY\Pictures\mujeres  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500570"/>
            <a:ext cx="202882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INSTITUCIONES DE APOYO 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79388" y="2428868"/>
            <a:ext cx="5249868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1400" dirty="0" smtClean="0"/>
              <a:t> </a:t>
            </a:r>
            <a:r>
              <a:rPr lang="es-MX" sz="1400" dirty="0"/>
              <a:t>Cursos en línea de software libre (open office)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1400" dirty="0"/>
              <a:t> Curso presencial de introducción a la computación (Linux)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1400" dirty="0"/>
              <a:t>Sitio web (alojando la pagina del proyecto y los cursos en línea)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1400" dirty="0"/>
              <a:t> Blog en </a:t>
            </a:r>
            <a:r>
              <a:rPr lang="es-MX" sz="1400" dirty="0" err="1"/>
              <a:t>worldpress</a:t>
            </a:r>
            <a:r>
              <a:rPr lang="es-MX" sz="1400" dirty="0"/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1400" dirty="0"/>
              <a:t> Radio comunitario en línea.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1400" dirty="0"/>
              <a:t>Boletín Informativo mensual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1400" dirty="0"/>
              <a:t> Elaboración de recetario de comidas típicas de la comunidad.</a:t>
            </a:r>
          </a:p>
        </p:txBody>
      </p:sp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6715140" y="2357430"/>
            <a:ext cx="1758950" cy="4500570"/>
            <a:chOff x="6588224" y="1628800"/>
            <a:chExt cx="1758462" cy="2718582"/>
          </a:xfrm>
        </p:grpSpPr>
        <p:pic>
          <p:nvPicPr>
            <p:cNvPr id="8" name="8 Imagen" descr="curso en linea folletos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88224" y="1628800"/>
              <a:ext cx="1758462" cy="271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6588224" y="1628800"/>
              <a:ext cx="863360" cy="287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</p:grpSp>
      <p:pic>
        <p:nvPicPr>
          <p:cNvPr id="10" name="8 Imagen" descr="RECONOCIMIENTO.jpg"/>
          <p:cNvPicPr>
            <a:picLocks noChangeAspect="1"/>
          </p:cNvPicPr>
          <p:nvPr/>
        </p:nvPicPr>
        <p:blipFill>
          <a:blip r:embed="rId4"/>
          <a:srcRect l="2725" t="6950" r="1122" b="5901"/>
          <a:stretch>
            <a:fillRect/>
          </a:stretch>
        </p:blipFill>
        <p:spPr bwMode="auto">
          <a:xfrm>
            <a:off x="928662" y="4786322"/>
            <a:ext cx="36433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000232" y="135729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han implementado diversas herramientas en la comisión de educación, comunicaciones, alimentación y abasto, tales como: 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INSTITUCIONES DE APOYO 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720" y="214311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Se ha colaborado con diversas instituciones para la capacitación de los involucrados en el proyecto: </a:t>
            </a:r>
          </a:p>
          <a:p>
            <a:endParaRPr lang="es-MX" sz="2000" dirty="0" smtClean="0"/>
          </a:p>
          <a:p>
            <a:pPr marL="0" lvl="1">
              <a:buFont typeface="Arial" charset="0"/>
              <a:buChar char="•"/>
            </a:pPr>
            <a:r>
              <a:rPr lang="es-ES" sz="2000" dirty="0" smtClean="0"/>
              <a:t>HIC – (coalición internacional del hábitat</a:t>
            </a:r>
          </a:p>
          <a:p>
            <a:pPr marL="0" lvl="1">
              <a:buFont typeface="Arial" charset="0"/>
              <a:buChar char="•"/>
            </a:pPr>
            <a:r>
              <a:rPr lang="es-ES" sz="2000" dirty="0" smtClean="0"/>
              <a:t>Universidad Iberoamericana</a:t>
            </a:r>
          </a:p>
          <a:p>
            <a:pPr marL="0" lvl="1">
              <a:buFont typeface="Arial" charset="0"/>
              <a:buChar char="•"/>
            </a:pPr>
            <a:r>
              <a:rPr lang="es-ES" sz="2000" dirty="0" smtClean="0"/>
              <a:t>Universidad Autónoma Metropolitana</a:t>
            </a:r>
          </a:p>
          <a:p>
            <a:pPr marL="0" lvl="1">
              <a:buFont typeface="Arial" charset="0"/>
              <a:buChar char="•"/>
            </a:pPr>
            <a:r>
              <a:rPr lang="es-ES" sz="2000" dirty="0" smtClean="0"/>
              <a:t>Universidad Nacional Autónoma de México</a:t>
            </a:r>
          </a:p>
          <a:p>
            <a:pPr marL="0" lvl="1">
              <a:buFont typeface="Arial" charset="0"/>
              <a:buChar char="•"/>
            </a:pPr>
            <a:r>
              <a:rPr lang="es-ES" sz="2000" dirty="0" smtClean="0"/>
              <a:t>Universidad Autónoma de la Ciudad de México</a:t>
            </a:r>
          </a:p>
          <a:p>
            <a:pPr marL="0" lvl="1">
              <a:buFont typeface="Arial" charset="0"/>
              <a:buChar char="•"/>
            </a:pPr>
            <a:r>
              <a:rPr lang="es-ES" sz="2000" dirty="0" smtClean="0"/>
              <a:t>CIANA .Rescate de Chapultepec</a:t>
            </a:r>
          </a:p>
          <a:p>
            <a:pPr marL="0" lvl="1">
              <a:buFont typeface="Arial" charset="0"/>
              <a:buChar char="•"/>
            </a:pPr>
            <a:endParaRPr lang="es-ES" sz="1200" dirty="0" smtClean="0"/>
          </a:p>
          <a:p>
            <a:pPr marL="0" lvl="1">
              <a:buFont typeface="Arial" charset="0"/>
              <a:buChar char="•"/>
            </a:pPr>
            <a:endParaRPr lang="es-ES" sz="1200" dirty="0" smtClean="0"/>
          </a:p>
          <a:p>
            <a:pPr marL="0" lvl="1">
              <a:buFont typeface="Arial" charset="0"/>
              <a:buChar char="•"/>
            </a:pPr>
            <a:endParaRPr lang="es-ES" sz="1200" dirty="0" smtClean="0"/>
          </a:p>
          <a:p>
            <a:pPr marL="0" lvl="1">
              <a:buFont typeface="Arial" charset="0"/>
              <a:buChar char="•"/>
            </a:pPr>
            <a:endParaRPr lang="es-ES" sz="1200" dirty="0"/>
          </a:p>
        </p:txBody>
      </p:sp>
      <p:pic>
        <p:nvPicPr>
          <p:cNvPr id="7" name="Picture 11" descr="C:\Users\Ligia\Documents\MUP CND\UPREZ\UPREZ TALLER\HPIM28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643050"/>
            <a:ext cx="3494938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INSTITUCIONES DE APOYO 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ARELY\Pictures\arely\arq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2643166" cy="3524221"/>
          </a:xfrm>
          <a:prstGeom prst="rect">
            <a:avLst/>
          </a:prstGeom>
          <a:noFill/>
        </p:spPr>
      </p:pic>
      <p:pic>
        <p:nvPicPr>
          <p:cNvPr id="4099" name="Picture 3" descr="C:\Users\ARELY\Pictures\arely\arq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00438"/>
            <a:ext cx="2162180" cy="284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ANTECEDENTES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6248" y="478632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14348" y="1928802"/>
            <a:ext cx="7500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MX" sz="2400" dirty="0" smtClean="0"/>
              <a:t>Es un derecho colectivo de los habitantes de las ciudades.</a:t>
            </a:r>
          </a:p>
          <a:p>
            <a:endParaRPr lang="es-MX" sz="2400" dirty="0" smtClean="0"/>
          </a:p>
          <a:p>
            <a:pPr>
              <a:buFont typeface="Wingdings" pitchFamily="2" charset="2"/>
              <a:buChar char="q"/>
            </a:pPr>
            <a:r>
              <a:rPr lang="es-MX" sz="2400" dirty="0" smtClean="0"/>
              <a:t>Especialmente de los grupos vulnerables y desfavorecidos.</a:t>
            </a:r>
          </a:p>
          <a:p>
            <a:pPr>
              <a:buFont typeface="Wingdings" pitchFamily="2" charset="2"/>
              <a:buChar char="q"/>
            </a:pPr>
            <a:endParaRPr lang="es-MX" sz="2400" dirty="0" smtClean="0"/>
          </a:p>
          <a:p>
            <a:pPr>
              <a:buFont typeface="Wingdings" pitchFamily="2" charset="2"/>
              <a:buChar char="q"/>
            </a:pPr>
            <a:r>
              <a:rPr lang="es-MX" sz="2400" dirty="0" smtClean="0"/>
              <a:t>Confiere legitimidad de acción y de organización, basado en usos y costumbres</a:t>
            </a:r>
          </a:p>
          <a:p>
            <a:pPr>
              <a:buFont typeface="Wingdings" pitchFamily="2" charset="2"/>
              <a:buChar char="q"/>
            </a:pPr>
            <a:endParaRPr lang="es-MX" sz="2400" dirty="0" smtClean="0"/>
          </a:p>
          <a:p>
            <a:pPr>
              <a:buFont typeface="Wingdings" pitchFamily="2" charset="2"/>
              <a:buChar char="q"/>
            </a:pPr>
            <a:r>
              <a:rPr lang="es-MX" sz="2400" dirty="0" smtClean="0"/>
              <a:t>Su objetivo es alcanzar el pleno ejercicio del derecho a la libre autodeterminación y a un nivel de vida adecuado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Carta por el Derecho a la Ciudad.</a:t>
            </a:r>
            <a:endParaRPr lang="es-MX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28794" y="1571612"/>
            <a:ext cx="59293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sz="2000" dirty="0" smtClean="0"/>
              <a:t>La realización efectiva de este nuevo derecho colectivo implica cambios profundos en los patrones de producción, distribución y consumo.</a:t>
            </a:r>
          </a:p>
          <a:p>
            <a:pPr algn="just">
              <a:buFont typeface="Arial" pitchFamily="34" charset="0"/>
              <a:buChar char="•"/>
            </a:pPr>
            <a:endParaRPr lang="es-MX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/>
              <a:t> Busca contribuir  en la búsqueda  de soluciones concretas contra:</a:t>
            </a:r>
          </a:p>
          <a:p>
            <a:pPr algn="just">
              <a:buFont typeface="Arial" pitchFamily="34" charset="0"/>
              <a:buChar char="•"/>
            </a:pPr>
            <a:endParaRPr lang="es-MX" sz="2000" dirty="0" smtClean="0"/>
          </a:p>
          <a:p>
            <a:pPr lvl="2" algn="just">
              <a:buFont typeface="Wingdings" pitchFamily="2" charset="2"/>
              <a:buChar char="ü"/>
            </a:pPr>
            <a:r>
              <a:rPr lang="es-MX" sz="2000" dirty="0" smtClean="0"/>
              <a:t>Los efectos negativos de la globalización.</a:t>
            </a:r>
          </a:p>
          <a:p>
            <a:pPr lvl="2" algn="just">
              <a:buFont typeface="Wingdings" pitchFamily="2" charset="2"/>
              <a:buChar char="ü"/>
            </a:pPr>
            <a:r>
              <a:rPr lang="es-MX" sz="2000" dirty="0" smtClean="0"/>
              <a:t>La privatización.</a:t>
            </a:r>
          </a:p>
          <a:p>
            <a:pPr lvl="2" algn="just">
              <a:buFont typeface="Wingdings" pitchFamily="2" charset="2"/>
              <a:buChar char="ü"/>
            </a:pPr>
            <a:r>
              <a:rPr lang="es-MX" sz="2000" dirty="0" smtClean="0"/>
              <a:t>La sobreexplotación de los recursos.</a:t>
            </a:r>
          </a:p>
          <a:p>
            <a:pPr lvl="2" algn="just">
              <a:buFont typeface="Wingdings" pitchFamily="2" charset="2"/>
              <a:buChar char="ü"/>
            </a:pPr>
            <a:r>
              <a:rPr lang="es-MX" sz="2000" dirty="0" smtClean="0"/>
              <a:t>El aumento de la pobreza mundial.</a:t>
            </a:r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Y sus consecuencias para la supervivencia de la humanidad y del planeta.  </a:t>
            </a:r>
          </a:p>
          <a:p>
            <a:pPr algn="just"/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Ruta de la Carta.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143504" y="-3693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2004</a:t>
            </a:r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1714480" y="1928802"/>
            <a:ext cx="357190" cy="40005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derecha"/>
          <p:cNvSpPr/>
          <p:nvPr/>
        </p:nvSpPr>
        <p:spPr>
          <a:xfrm>
            <a:off x="2071670" y="1857364"/>
            <a:ext cx="1500198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uadroTexto"/>
          <p:cNvSpPr txBox="1"/>
          <p:nvPr/>
        </p:nvSpPr>
        <p:spPr>
          <a:xfrm>
            <a:off x="3786182" y="185736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1992.-  Inicia un diagnostico con el Foro Internacional de ONG  “Declaración de Río de Janeiro”</a:t>
            </a:r>
            <a:endParaRPr lang="es-MX" dirty="0"/>
          </a:p>
        </p:txBody>
      </p:sp>
      <p:sp>
        <p:nvSpPr>
          <p:cNvPr id="27" name="26 Flecha derecha"/>
          <p:cNvSpPr/>
          <p:nvPr/>
        </p:nvSpPr>
        <p:spPr>
          <a:xfrm flipV="1">
            <a:off x="2071670" y="3000372"/>
            <a:ext cx="1500198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CuadroTexto"/>
          <p:cNvSpPr txBox="1"/>
          <p:nvPr/>
        </p:nvSpPr>
        <p:spPr>
          <a:xfrm>
            <a:off x="3857620" y="292893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2000.- Asamblea  Mundial de Pobladores</a:t>
            </a:r>
            <a:endParaRPr lang="es-MX" dirty="0"/>
          </a:p>
        </p:txBody>
      </p:sp>
      <p:sp>
        <p:nvSpPr>
          <p:cNvPr id="29" name="28 Flecha derecha"/>
          <p:cNvSpPr/>
          <p:nvPr/>
        </p:nvSpPr>
        <p:spPr>
          <a:xfrm>
            <a:off x="2071670" y="3714752"/>
            <a:ext cx="1428760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CuadroTexto"/>
          <p:cNvSpPr txBox="1"/>
          <p:nvPr/>
        </p:nvSpPr>
        <p:spPr>
          <a:xfrm>
            <a:off x="3929058" y="371475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2002.-  Carta Mundial por el Derecho a la Ciudad. </a:t>
            </a:r>
            <a:endParaRPr lang="es-MX" dirty="0"/>
          </a:p>
        </p:txBody>
      </p:sp>
      <p:sp>
        <p:nvSpPr>
          <p:cNvPr id="31" name="30 Flecha derecha"/>
          <p:cNvSpPr/>
          <p:nvPr/>
        </p:nvSpPr>
        <p:spPr>
          <a:xfrm>
            <a:off x="2071670" y="4714884"/>
            <a:ext cx="1428760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CuadroTexto"/>
          <p:cNvSpPr txBox="1"/>
          <p:nvPr/>
        </p:nvSpPr>
        <p:spPr>
          <a:xfrm>
            <a:off x="3929058" y="457200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2004.- En Brasil, y se documenta con </a:t>
            </a:r>
            <a:r>
              <a:rPr lang="es-MX" b="1" u="sng" dirty="0" smtClean="0"/>
              <a:t>El Estatuto de la Ciudad de Brasil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3" name="32 Flecha derecha"/>
          <p:cNvSpPr/>
          <p:nvPr/>
        </p:nvSpPr>
        <p:spPr>
          <a:xfrm>
            <a:off x="2071670" y="5643578"/>
            <a:ext cx="1500198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CuadroTexto"/>
          <p:cNvSpPr txBox="1"/>
          <p:nvPr/>
        </p:nvSpPr>
        <p:spPr>
          <a:xfrm>
            <a:off x="3786182" y="5572140"/>
            <a:ext cx="4357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2007 – 2010 .-Se implementan en el Distrito Federal una serie de reuniones y discusiones, entre diversos organismos para poner en marcha la Carta por el Derecho a la Ciudad.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Ruta de la Carta.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500298" y="1928802"/>
            <a:ext cx="357190" cy="40005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derecha"/>
          <p:cNvSpPr/>
          <p:nvPr/>
        </p:nvSpPr>
        <p:spPr>
          <a:xfrm>
            <a:off x="2857488" y="1857364"/>
            <a:ext cx="1071570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Flecha derecha"/>
          <p:cNvSpPr/>
          <p:nvPr/>
        </p:nvSpPr>
        <p:spPr>
          <a:xfrm>
            <a:off x="2857488" y="5715016"/>
            <a:ext cx="1285884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CuadroTexto"/>
          <p:cNvSpPr txBox="1"/>
          <p:nvPr/>
        </p:nvSpPr>
        <p:spPr>
          <a:xfrm>
            <a:off x="4000496" y="185736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13 de Julio del 2010.- Se firma por el GDF, y otras instituciones La Carta por el Derecho a la Ciudad</a:t>
            </a:r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429124" y="550070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proceso sigue en diversas delegaciones como son Iztapalapa, </a:t>
            </a:r>
            <a:r>
              <a:rPr lang="es-MX" dirty="0" err="1" smtClean="0"/>
              <a:t>Iztacalco</a:t>
            </a:r>
            <a:r>
              <a:rPr lang="es-MX" dirty="0" smtClean="0"/>
              <a:t>, y </a:t>
            </a:r>
            <a:r>
              <a:rPr lang="es-MX" dirty="0" err="1" smtClean="0"/>
              <a:t>Azcaptozalco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Ruta de la Carta.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500430" y="3071810"/>
            <a:ext cx="2357454" cy="10715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3857620" y="335756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CIUDAD</a:t>
            </a:r>
            <a:endParaRPr lang="es-MX" sz="2800" dirty="0"/>
          </a:p>
        </p:txBody>
      </p:sp>
      <p:sp>
        <p:nvSpPr>
          <p:cNvPr id="25" name="24 Estrella de 8 puntas"/>
          <p:cNvSpPr/>
          <p:nvPr/>
        </p:nvSpPr>
        <p:spPr>
          <a:xfrm>
            <a:off x="4929190" y="1357298"/>
            <a:ext cx="1500198" cy="1071570"/>
          </a:xfrm>
          <a:prstGeom prst="star8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Estrella de 8 puntas"/>
          <p:cNvSpPr/>
          <p:nvPr/>
        </p:nvSpPr>
        <p:spPr>
          <a:xfrm>
            <a:off x="7286644" y="2714620"/>
            <a:ext cx="1500198" cy="1071570"/>
          </a:xfrm>
          <a:prstGeom prst="star8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Estrella de 8 puntas"/>
          <p:cNvSpPr/>
          <p:nvPr/>
        </p:nvSpPr>
        <p:spPr>
          <a:xfrm>
            <a:off x="6858016" y="3929066"/>
            <a:ext cx="1500198" cy="1071570"/>
          </a:xfrm>
          <a:prstGeom prst="star8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Estrella de 8 puntas"/>
          <p:cNvSpPr/>
          <p:nvPr/>
        </p:nvSpPr>
        <p:spPr>
          <a:xfrm>
            <a:off x="5786446" y="5000636"/>
            <a:ext cx="1500198" cy="1071570"/>
          </a:xfrm>
          <a:prstGeom prst="star8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Estrella de 8 puntas"/>
          <p:cNvSpPr/>
          <p:nvPr/>
        </p:nvSpPr>
        <p:spPr>
          <a:xfrm>
            <a:off x="3857620" y="5000636"/>
            <a:ext cx="1500198" cy="1071570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Estrella de 8 puntas"/>
          <p:cNvSpPr/>
          <p:nvPr/>
        </p:nvSpPr>
        <p:spPr>
          <a:xfrm>
            <a:off x="1428728" y="5000636"/>
            <a:ext cx="1500198" cy="1071570"/>
          </a:xfrm>
          <a:prstGeom prst="star8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30 Estrella de 8 puntas"/>
          <p:cNvSpPr/>
          <p:nvPr/>
        </p:nvSpPr>
        <p:spPr>
          <a:xfrm>
            <a:off x="714348" y="3643314"/>
            <a:ext cx="1500198" cy="107157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Estrella de 8 puntas"/>
          <p:cNvSpPr/>
          <p:nvPr/>
        </p:nvSpPr>
        <p:spPr>
          <a:xfrm>
            <a:off x="3071802" y="1357298"/>
            <a:ext cx="1500198" cy="1071570"/>
          </a:xfrm>
          <a:prstGeom prst="star8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Estrella de 8 puntas"/>
          <p:cNvSpPr/>
          <p:nvPr/>
        </p:nvSpPr>
        <p:spPr>
          <a:xfrm>
            <a:off x="928662" y="1928802"/>
            <a:ext cx="1500198" cy="107157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CuadroTexto"/>
          <p:cNvSpPr txBox="1"/>
          <p:nvPr/>
        </p:nvSpPr>
        <p:spPr>
          <a:xfrm>
            <a:off x="7500958" y="300037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/>
              <a:t>Democrática</a:t>
            </a:r>
            <a:endParaRPr lang="es-MX" sz="15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143768" y="4143380"/>
            <a:ext cx="1143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500" dirty="0" smtClean="0"/>
          </a:p>
          <a:p>
            <a:r>
              <a:rPr lang="es-MX" sz="1500" dirty="0" smtClean="0"/>
              <a:t>Incluyente</a:t>
            </a:r>
            <a:endParaRPr lang="es-MX" sz="15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929322" y="53578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Sostenible</a:t>
            </a:r>
            <a:endParaRPr lang="es-MX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000496" y="53578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Productiva</a:t>
            </a:r>
            <a:endParaRPr lang="es-MX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714480" y="542926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500166" y="54292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Educadora</a:t>
            </a:r>
            <a:endParaRPr lang="es-MX" dirty="0"/>
          </a:p>
        </p:txBody>
      </p:sp>
      <p:sp>
        <p:nvSpPr>
          <p:cNvPr id="41" name="40 CuadroTexto"/>
          <p:cNvSpPr txBox="1"/>
          <p:nvPr/>
        </p:nvSpPr>
        <p:spPr>
          <a:xfrm>
            <a:off x="928662" y="392906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Segura </a:t>
            </a:r>
          </a:p>
          <a:p>
            <a:r>
              <a:rPr lang="es-MX" dirty="0" smtClean="0"/>
              <a:t>(desastres)</a:t>
            </a:r>
            <a:endParaRPr lang="es-MX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071538" y="20716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Segura</a:t>
            </a:r>
          </a:p>
          <a:p>
            <a:r>
              <a:rPr lang="es-MX" dirty="0" smtClean="0"/>
              <a:t>(violencia)</a:t>
            </a:r>
            <a:endParaRPr lang="es-MX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214678" y="17144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Saludable</a:t>
            </a:r>
            <a:endParaRPr lang="es-MX" dirty="0"/>
          </a:p>
        </p:txBody>
      </p:sp>
      <p:sp>
        <p:nvSpPr>
          <p:cNvPr id="44" name="43 CuadroTexto"/>
          <p:cNvSpPr txBox="1"/>
          <p:nvPr/>
        </p:nvSpPr>
        <p:spPr>
          <a:xfrm>
            <a:off x="5143504" y="171448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Convivencia </a:t>
            </a:r>
            <a:endParaRPr lang="es-MX" sz="1600" dirty="0"/>
          </a:p>
        </p:txBody>
      </p:sp>
      <p:sp>
        <p:nvSpPr>
          <p:cNvPr id="45" name="44 Estrella de 8 puntas"/>
          <p:cNvSpPr/>
          <p:nvPr/>
        </p:nvSpPr>
        <p:spPr>
          <a:xfrm>
            <a:off x="6715140" y="1571612"/>
            <a:ext cx="1500198" cy="1071570"/>
          </a:xfrm>
          <a:prstGeom prst="star8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CuadroTexto"/>
          <p:cNvSpPr txBox="1"/>
          <p:nvPr/>
        </p:nvSpPr>
        <p:spPr>
          <a:xfrm>
            <a:off x="6858016" y="185736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Culturalmente Diversa</a:t>
            </a:r>
            <a:endParaRPr lang="es-MX" sz="1400" dirty="0"/>
          </a:p>
        </p:txBody>
      </p:sp>
      <p:cxnSp>
        <p:nvCxnSpPr>
          <p:cNvPr id="50" name="49 Conector angular"/>
          <p:cNvCxnSpPr/>
          <p:nvPr/>
        </p:nvCxnSpPr>
        <p:spPr>
          <a:xfrm rot="16200000" flipH="1">
            <a:off x="3821901" y="2536025"/>
            <a:ext cx="785818" cy="2857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/>
          <p:nvPr/>
        </p:nvCxnSpPr>
        <p:spPr>
          <a:xfrm rot="5400000">
            <a:off x="5250661" y="2678901"/>
            <a:ext cx="1000132" cy="2143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angular"/>
          <p:cNvCxnSpPr/>
          <p:nvPr/>
        </p:nvCxnSpPr>
        <p:spPr>
          <a:xfrm rot="10800000">
            <a:off x="5715008" y="3786190"/>
            <a:ext cx="1357322" cy="500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>
            <a:stCxn id="34" idx="1"/>
          </p:cNvCxnSpPr>
          <p:nvPr/>
        </p:nvCxnSpPr>
        <p:spPr>
          <a:xfrm rot="10800000" flipV="1">
            <a:off x="5857884" y="3161954"/>
            <a:ext cx="1643074" cy="26704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/>
          <p:nvPr/>
        </p:nvCxnSpPr>
        <p:spPr>
          <a:xfrm rot="16200000" flipV="1">
            <a:off x="5357818" y="4143380"/>
            <a:ext cx="1071570" cy="9286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/>
          <p:nvPr/>
        </p:nvCxnSpPr>
        <p:spPr>
          <a:xfrm flipV="1">
            <a:off x="2428860" y="4071942"/>
            <a:ext cx="1643074" cy="10715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angular"/>
          <p:cNvCxnSpPr/>
          <p:nvPr/>
        </p:nvCxnSpPr>
        <p:spPr>
          <a:xfrm flipV="1">
            <a:off x="1643042" y="3500438"/>
            <a:ext cx="1785950" cy="2857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Forma"/>
          <p:cNvCxnSpPr>
            <a:endCxn id="22" idx="1"/>
          </p:cNvCxnSpPr>
          <p:nvPr/>
        </p:nvCxnSpPr>
        <p:spPr>
          <a:xfrm>
            <a:off x="2214546" y="2643182"/>
            <a:ext cx="1631125" cy="58555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angular"/>
          <p:cNvCxnSpPr/>
          <p:nvPr/>
        </p:nvCxnSpPr>
        <p:spPr>
          <a:xfrm rot="10800000" flipV="1">
            <a:off x="5786446" y="2285992"/>
            <a:ext cx="1143008" cy="10001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angular"/>
          <p:cNvCxnSpPr/>
          <p:nvPr/>
        </p:nvCxnSpPr>
        <p:spPr>
          <a:xfrm rot="16200000" flipV="1">
            <a:off x="4036215" y="4393413"/>
            <a:ext cx="1071570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193536" cy="1598093"/>
          </a:xfrm>
          <a:prstGeom prst="rect">
            <a:avLst/>
          </a:prstGeom>
          <a:noFill/>
        </p:spPr>
      </p:pic>
      <p:sp>
        <p:nvSpPr>
          <p:cNvPr id="3" name="2 Pergamino horizontal"/>
          <p:cNvSpPr/>
          <p:nvPr/>
        </p:nvSpPr>
        <p:spPr>
          <a:xfrm>
            <a:off x="1907704" y="476672"/>
            <a:ext cx="6624736" cy="72008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Ruta de la Carta.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5" descr="C:\Users\ARELY\Pictures\firma carta 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60072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1737</Words>
  <Application>Microsoft Office PowerPoint</Application>
  <PresentationFormat>Presentación en pantalla (4:3)</PresentationFormat>
  <Paragraphs>281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COMISIONES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HONOR Y JUSTICIA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OBED</dc:creator>
  <cp:lastModifiedBy>HIC</cp:lastModifiedBy>
  <cp:revision>63</cp:revision>
  <dcterms:created xsi:type="dcterms:W3CDTF">2011-07-19T19:47:22Z</dcterms:created>
  <dcterms:modified xsi:type="dcterms:W3CDTF">2011-08-01T16:51:23Z</dcterms:modified>
</cp:coreProperties>
</file>