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73" r:id="rId13"/>
    <p:sldId id="272" r:id="rId14"/>
  </p:sldIdLst>
  <p:sldSz cx="9144000" cy="6858000" type="letter"/>
  <p:notesSz cx="6881813" cy="92964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14" autoAdjust="0"/>
    <p:restoredTop sz="94655" autoAdjust="0"/>
  </p:normalViewPr>
  <p:slideViewPr>
    <p:cSldViewPr>
      <p:cViewPr>
        <p:scale>
          <a:sx n="60" d="100"/>
          <a:sy n="60" d="100"/>
        </p:scale>
        <p:origin x="-780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1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6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7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E1C6593-CA20-4C4E-8BBA-7F18B0ED7B98}" type="datetimeFigureOut">
              <a:rPr lang="es-MX"/>
              <a:pPr>
                <a:defRPr/>
              </a:pPr>
              <a:t>04/08/2011</a:t>
            </a:fld>
            <a:endParaRPr lang="es-MX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E8A7FB4-777D-4DD6-A46F-B931B6D48EB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12E42-F71E-49FE-BB34-0097B49D3DFB}" type="datetimeFigureOut">
              <a:rPr lang="es-MX"/>
              <a:pPr>
                <a:defRPr/>
              </a:pPr>
              <a:t>04/08/2011</a:t>
            </a:fld>
            <a:endParaRPr lang="es-MX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B7E69-C094-4CBF-86C4-1E1AD77D443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43976-E681-483E-9C2A-52264EC71A87}" type="datetimeFigureOut">
              <a:rPr lang="es-MX"/>
              <a:pPr>
                <a:defRPr/>
              </a:pPr>
              <a:t>04/08/2011</a:t>
            </a:fld>
            <a:endParaRPr lang="es-MX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0E78-F5C7-49C1-97BB-07FDD564642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7EBFD-DA25-466F-9DF4-DC7EFE87E7C3}" type="datetimeFigureOut">
              <a:rPr lang="es-MX"/>
              <a:pPr>
                <a:defRPr/>
              </a:pPr>
              <a:t>04/08/2011</a:t>
            </a:fld>
            <a:endParaRPr lang="es-MX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E7EA5-289F-42B4-B375-1B09D1AFCE0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heurón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7 Cheurón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FDB45A-F068-4870-A963-547960270F9D}" type="datetimeFigureOut">
              <a:rPr lang="es-MX"/>
              <a:pPr>
                <a:defRPr/>
              </a:pPr>
              <a:t>04/08/2011</a:t>
            </a:fld>
            <a:endParaRPr lang="es-MX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D1F488-2EA9-45D5-84DF-4B1F6329CA4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2B206B-99BF-4866-B4C2-0A138B52F577}" type="datetimeFigureOut">
              <a:rPr lang="es-MX"/>
              <a:pPr>
                <a:defRPr/>
              </a:pPr>
              <a:t>04/08/2011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FE36E9-AF98-4210-B0E4-3CCFB8A3FE0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73800A-BF5C-45C1-B27F-EF32790B3BD0}" type="datetimeFigureOut">
              <a:rPr lang="es-MX"/>
              <a:pPr>
                <a:defRPr/>
              </a:pPr>
              <a:t>04/08/2011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BD5718-E711-400D-A3AE-1E37F07D392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738FBD-3E95-4F0D-8618-2AFCC61249FD}" type="datetimeFigureOut">
              <a:rPr lang="es-MX"/>
              <a:pPr>
                <a:defRPr/>
              </a:pPr>
              <a:t>04/08/2011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A8B059-277C-4583-A3E7-E96A716E44B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3AD9B-3BB2-4C6A-A6BF-1AD8FF91F0AF}" type="datetimeFigureOut">
              <a:rPr lang="es-MX"/>
              <a:pPr>
                <a:defRPr/>
              </a:pPr>
              <a:t>04/08/2011</a:t>
            </a:fld>
            <a:endParaRPr lang="es-MX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8ABD2-5140-41E8-B38C-13D6347FE16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3D2241-BA82-4D15-9E6F-0D0A2A6AF125}" type="datetimeFigureOut">
              <a:rPr lang="es-MX"/>
              <a:pPr>
                <a:defRPr/>
              </a:pPr>
              <a:t>04/08/2011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74C7FF-B3AA-4F62-AD1A-2D8C8B8E06C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8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1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2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EC01AFB-B6CE-444F-83FD-4DA0954AF5AE}" type="datetimeFigureOut">
              <a:rPr lang="es-MX"/>
              <a:pPr>
                <a:defRPr/>
              </a:pPr>
              <a:t>04/08/2011</a:t>
            </a:fld>
            <a:endParaRPr lang="es-MX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9C66813-3893-4861-AA98-984CD279242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9130CAF-13A2-4110-B5A2-5E39D71185E3}" type="datetimeFigureOut">
              <a:rPr lang="es-MX"/>
              <a:pPr>
                <a:defRPr/>
              </a:pPr>
              <a:t>04/08/2011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D5FB50D-176C-4112-948A-36B6E0A4EAF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8" r:id="rId2"/>
    <p:sldLayoutId id="2147483793" r:id="rId3"/>
    <p:sldLayoutId id="2147483794" r:id="rId4"/>
    <p:sldLayoutId id="2147483795" r:id="rId5"/>
    <p:sldLayoutId id="2147483796" r:id="rId6"/>
    <p:sldLayoutId id="2147483789" r:id="rId7"/>
    <p:sldLayoutId id="2147483797" r:id="rId8"/>
    <p:sldLayoutId id="2147483798" r:id="rId9"/>
    <p:sldLayoutId id="2147483790" r:id="rId10"/>
    <p:sldLayoutId id="21474837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FaMiLiA\Music\Royal%20Philharmonic%20Orchestra\Plays%20Queen's%20Rhapsody-%20The%20Hits%20of%20Queen\04%20We%20Will%20Rock%20You.wma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Imagen 1" descr="25947-zapa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1916113"/>
            <a:ext cx="2447925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Imagen 2" descr="uprezfi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333375"/>
            <a:ext cx="755967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611188" y="5013325"/>
            <a:ext cx="813752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5400" dirty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TALLER DE VIVIENDA</a:t>
            </a:r>
          </a:p>
        </p:txBody>
      </p:sp>
      <p:pic>
        <p:nvPicPr>
          <p:cNvPr id="11" name="04 We Will Rock You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258888" y="18446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FaMiLiA\Desktop\20-02-09_16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1989138"/>
            <a:ext cx="2736850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2" descr="C:\Users\FaMiLiA\Desktop\03-12-10_18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844675"/>
            <a:ext cx="28082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2" descr="C:\Users\FaMiLiA\Desktop\26-07-10_175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8400" y="2276475"/>
            <a:ext cx="158432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95288" y="4292600"/>
            <a:ext cx="273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/>
              <a:t>Afectados Ambientales</a:t>
            </a:r>
            <a:endParaRPr lang="es-ES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635375" y="4797425"/>
            <a:ext cx="165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/>
              <a:t>Apoyo a Cuba</a:t>
            </a:r>
            <a:endParaRPr lang="es-E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5651500" y="4868863"/>
            <a:ext cx="273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5724525" y="4868863"/>
            <a:ext cx="25923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/>
              <a:t>Asamblea en Santiago “Querétaro”</a:t>
            </a:r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 descr="C:\Users\FaMiLiA\Desktop\04-10-10_12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908050"/>
            <a:ext cx="280670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2" descr="C:\Users\FaMiLiA\Desktop\08-10-10_113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908050"/>
            <a:ext cx="25908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2" descr="C:\Users\FaMiLiA\Desktop\25-07-11_201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2138" y="3573463"/>
            <a:ext cx="2303462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68313" y="3500438"/>
            <a:ext cx="2519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/>
              <a:t>Apoyo a Tultitlan en la suprema corte</a:t>
            </a:r>
            <a:endParaRPr lang="es-E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724525" y="4005263"/>
            <a:ext cx="26638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/>
              <a:t>Premiación a la peor Vivienda “Hemiciclo a Juárez”</a:t>
            </a:r>
            <a:endParaRPr lang="es-ES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203575" y="5876925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132138" y="5876925"/>
            <a:ext cx="34559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/>
              <a:t>Reunión en la coordinación del Taller de Vivienda </a:t>
            </a:r>
            <a:endParaRPr lang="es-ES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5292725" y="260350"/>
            <a:ext cx="3311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/>
              <a:t>En el marco del día internacional del hábitat</a:t>
            </a:r>
            <a:endParaRPr lang="es-E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6" descr="C:\Users\FaMiLiA\Desktop\26-07-11_09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476250"/>
            <a:ext cx="2840038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5" descr="C:\Users\FaMiLiA\Desktop\26-07-11_094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476250"/>
            <a:ext cx="2016125" cy="2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 descr="C:\Users\FaMiLiA\Desktop\28-05-11_165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5375" y="3644900"/>
            <a:ext cx="21431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2" descr="C:\Users\FaMiLiA\Desktop\26-07-11_093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549275"/>
            <a:ext cx="2736850" cy="211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3" descr="C:\Users\FaMiLiA\Desktop\26-07-11_094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3933825"/>
            <a:ext cx="1944688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68313" y="3860800"/>
            <a:ext cx="2879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/>
              <a:t>Elaboración de los proyectos ejecutivos</a:t>
            </a:r>
            <a:endParaRPr lang="es-ES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708400" y="2852738"/>
            <a:ext cx="1943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/>
              <a:t>Edificación </a:t>
            </a:r>
            <a:endParaRPr lang="es-E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5940425" y="2781300"/>
            <a:ext cx="25923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/>
              <a:t>Premio Nacional de vivienda en el años 2004 por gobierno federal.</a:t>
            </a:r>
            <a:endParaRPr lang="es-E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3348038" y="5876925"/>
            <a:ext cx="2519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/>
              <a:t>Celebración de la entrega de viviendas</a:t>
            </a:r>
            <a:endParaRPr lang="es-E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6516688" y="5949950"/>
            <a:ext cx="2087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6011863" y="5876925"/>
            <a:ext cx="25209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/>
              <a:t>Elaboración de la propuesta de la carta por las organizaciones</a:t>
            </a:r>
            <a:endParaRPr lang="es-E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b="0" dirty="0" smtClean="0">
                <a:latin typeface="Arial Black" pitchFamily="34" charset="0"/>
              </a:rPr>
              <a:t>1987  ---  2011</a:t>
            </a:r>
            <a:endParaRPr lang="es-MX" b="0" dirty="0">
              <a:latin typeface="Arial Black" pitchFamily="34" charset="0"/>
            </a:endParaRPr>
          </a:p>
        </p:txBody>
      </p:sp>
      <p:pic>
        <p:nvPicPr>
          <p:cNvPr id="25602" name="Imagen 1" descr="25947-zapa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1341438"/>
            <a:ext cx="2447925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2" descr="C:\Users\FaMiLiA\Desktop\10-02-11_16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9338" y="1341438"/>
            <a:ext cx="30480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Imagen 2" descr="uprezfi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31913" y="5732463"/>
            <a:ext cx="68056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FaMiLiA\Desktop\neto\18-08-08_19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4149725"/>
            <a:ext cx="230505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23506" y="908050"/>
            <a:ext cx="3950646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numCol="2">
            <a:spAutoFit/>
          </a:bodyPr>
          <a:lstStyle/>
          <a:p>
            <a:pPr marL="342900" indent="-342900" algn="just">
              <a:spcBef>
                <a:spcPct val="50000"/>
              </a:spcBef>
              <a:defRPr/>
            </a:pPr>
            <a:r>
              <a:rPr lang="es-AR" sz="1200" dirty="0"/>
              <a:t>A un año de haberse formado la organización  (UPREZ) en 1987. fue necesaria la coordinación de los diversos proyectos que conformaban nuestra bases que son las siguientes.</a:t>
            </a:r>
          </a:p>
          <a:p>
            <a:pPr marL="342900" indent="-342900" algn="just">
              <a:spcBef>
                <a:spcPct val="50000"/>
              </a:spcBef>
              <a:defRPr/>
            </a:pPr>
            <a:r>
              <a:rPr lang="es-AR" sz="1200" dirty="0"/>
              <a:t>Distrito federal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/>
              <a:defRPr/>
            </a:pPr>
            <a:r>
              <a:rPr lang="es-AR" sz="1200" dirty="0"/>
              <a:t>Frentes.                 Imprenta 249.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/>
              <a:defRPr/>
            </a:pPr>
            <a:r>
              <a:rPr lang="es-AR" sz="1200" dirty="0"/>
              <a:t>San Miguel Teo tongo.  12.- Winnipeg 88.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/>
              <a:defRPr/>
            </a:pPr>
            <a:r>
              <a:rPr lang="es-AR" sz="1200" dirty="0" err="1"/>
              <a:t>Xalpa</a:t>
            </a:r>
            <a:r>
              <a:rPr lang="es-AR" sz="1200" dirty="0"/>
              <a:t>.                           </a:t>
            </a:r>
            <a:r>
              <a:rPr lang="es-AR" sz="1200" dirty="0" smtClean="0"/>
              <a:t> </a:t>
            </a:r>
            <a:endParaRPr lang="es-AR" sz="1200" dirty="0"/>
          </a:p>
          <a:p>
            <a:pPr marL="342900" indent="-342900" algn="just">
              <a:spcBef>
                <a:spcPct val="50000"/>
              </a:spcBef>
              <a:buFontTx/>
              <a:buAutoNum type="arabicPeriod"/>
              <a:defRPr/>
            </a:pPr>
            <a:r>
              <a:rPr lang="es-AR" sz="1200" dirty="0" smtClean="0"/>
              <a:t>20 Noviembre</a:t>
            </a:r>
            <a:r>
              <a:rPr lang="es-AR" sz="1200" dirty="0"/>
              <a:t>.                      </a:t>
            </a:r>
            <a:r>
              <a:rPr lang="es-AR" sz="1200" dirty="0" smtClean="0"/>
              <a:t> </a:t>
            </a:r>
            <a:endParaRPr lang="es-AR" sz="1200" dirty="0"/>
          </a:p>
          <a:p>
            <a:pPr marL="342900" indent="-342900" algn="just">
              <a:spcBef>
                <a:spcPct val="50000"/>
              </a:spcBef>
              <a:buFontTx/>
              <a:buAutoNum type="arabicPeriod"/>
              <a:defRPr/>
            </a:pPr>
            <a:r>
              <a:rPr lang="es-AR" sz="1200" dirty="0"/>
              <a:t>Apatzingan.                           </a:t>
            </a:r>
          </a:p>
          <a:p>
            <a:pPr marL="342900" indent="-342900" algn="just">
              <a:spcBef>
                <a:spcPct val="50000"/>
              </a:spcBef>
              <a:defRPr/>
            </a:pPr>
            <a:r>
              <a:rPr lang="es-AR" sz="1200" dirty="0"/>
              <a:t>        Chinampa.                           </a:t>
            </a:r>
            <a:r>
              <a:rPr lang="es-AR" sz="1200" dirty="0" smtClean="0"/>
              <a:t>        </a:t>
            </a:r>
            <a:r>
              <a:rPr lang="es-AR" sz="1200" dirty="0"/>
              <a:t>Calle 11 no. 23.               Arbolillos 1 y 2</a:t>
            </a:r>
          </a:p>
          <a:p>
            <a:pPr marL="342900" indent="-342900" algn="just">
              <a:spcBef>
                <a:spcPct val="50000"/>
              </a:spcBef>
              <a:defRPr/>
            </a:pPr>
            <a:r>
              <a:rPr lang="es-AR" sz="1200" dirty="0" smtClean="0"/>
              <a:t>        Tierra </a:t>
            </a:r>
            <a:r>
              <a:rPr lang="es-AR" sz="1200" dirty="0"/>
              <a:t>y libertad               Culturas Universales.</a:t>
            </a:r>
          </a:p>
          <a:p>
            <a:pPr marL="342900" indent="-342900" algn="just">
              <a:spcBef>
                <a:spcPct val="50000"/>
              </a:spcBef>
              <a:defRPr/>
            </a:pPr>
            <a:r>
              <a:rPr lang="es-AR" sz="1200" dirty="0"/>
              <a:t>         </a:t>
            </a:r>
            <a:r>
              <a:rPr lang="es-AR" sz="1200" dirty="0" err="1" smtClean="0"/>
              <a:t>Xacalli</a:t>
            </a:r>
            <a:r>
              <a:rPr lang="es-AR" sz="1200" dirty="0"/>
              <a:t>.</a:t>
            </a:r>
          </a:p>
          <a:p>
            <a:pPr marL="342900" indent="-342900" algn="just">
              <a:spcBef>
                <a:spcPct val="50000"/>
              </a:spcBef>
              <a:defRPr/>
            </a:pPr>
            <a:r>
              <a:rPr lang="es-AR" sz="1200" dirty="0"/>
              <a:t>         Río blanco.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es-AR" sz="1200" dirty="0"/>
              <a:t>         </a:t>
            </a:r>
            <a:r>
              <a:rPr lang="es-AR" sz="1200" dirty="0" smtClean="0"/>
              <a:t>Héroes </a:t>
            </a:r>
            <a:r>
              <a:rPr lang="es-AR" sz="1200" dirty="0"/>
              <a:t>de </a:t>
            </a:r>
            <a:r>
              <a:rPr lang="es-AR" sz="1200" dirty="0" smtClean="0"/>
              <a:t>Padierna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es-AR" sz="1200" dirty="0" smtClean="0"/>
              <a:t>         </a:t>
            </a:r>
            <a:endParaRPr lang="es-ES" sz="1200" dirty="0"/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5580063" y="981075"/>
            <a:ext cx="3313112" cy="576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es-AR" sz="1200" dirty="0"/>
              <a:t>Las diferentes trabajos para expropiaciones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s-AR" sz="1200" dirty="0"/>
              <a:t>Bases 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es-AR" sz="1200" dirty="0"/>
              <a:t>Allende 78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es-AR" sz="1200" dirty="0"/>
              <a:t>Zapata 57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es-AR" sz="1200" dirty="0"/>
              <a:t>Academia 33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es-AR" sz="1200" dirty="0"/>
              <a:t>Guanajuato 125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es-AR" sz="1200" dirty="0"/>
              <a:t>Chapultepec 342.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endParaRPr lang="es-AR" sz="1200" dirty="0"/>
          </a:p>
          <a:p>
            <a:pPr marL="342900" indent="-342900" algn="just">
              <a:spcBef>
                <a:spcPct val="50000"/>
              </a:spcBef>
            </a:pPr>
            <a:r>
              <a:rPr lang="es-AR" sz="1200" dirty="0"/>
              <a:t>Estado de México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s-AR" sz="1200" dirty="0"/>
              <a:t>Los Reyes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s-AR" sz="1200" dirty="0"/>
              <a:t>Ixtapaluca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s-AR" sz="1200" dirty="0"/>
              <a:t>El encino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s-AR" sz="1200" dirty="0" err="1"/>
              <a:t>Chimalhuacan</a:t>
            </a:r>
            <a:endParaRPr lang="es-AR" sz="1200" dirty="0"/>
          </a:p>
          <a:p>
            <a:pPr marL="342900" indent="-342900" algn="just">
              <a:spcBef>
                <a:spcPct val="50000"/>
              </a:spcBef>
            </a:pPr>
            <a:r>
              <a:rPr lang="es-AR" sz="1200" dirty="0"/>
              <a:t>Capulín 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s-AR" sz="1200" dirty="0"/>
              <a:t>La tolva 1,2 y 3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s-AR" sz="1200" dirty="0"/>
              <a:t>Aguas Blancas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s-AR" sz="1200" dirty="0"/>
              <a:t>Valle de Aragón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s-AR" sz="1200" dirty="0"/>
              <a:t>Lomas del Parque</a:t>
            </a:r>
          </a:p>
          <a:p>
            <a:pPr marL="342900" indent="-342900">
              <a:spcBef>
                <a:spcPct val="50000"/>
              </a:spcBef>
            </a:pPr>
            <a:endParaRPr lang="es-AR" sz="1200" dirty="0"/>
          </a:p>
          <a:p>
            <a:pPr marL="342900" indent="-342900">
              <a:spcBef>
                <a:spcPct val="50000"/>
              </a:spcBef>
            </a:pPr>
            <a:endParaRPr lang="es-AR" sz="1200" dirty="0"/>
          </a:p>
          <a:p>
            <a:pPr marL="342900" indent="-342900">
              <a:spcBef>
                <a:spcPct val="50000"/>
              </a:spcBef>
            </a:pPr>
            <a:endParaRPr lang="es-ES" sz="12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FaMiLiA\Desktop\neto\24-03-10_19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2133600"/>
            <a:ext cx="3527425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250825" y="260350"/>
            <a:ext cx="8353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/>
              <a:t>Hoy en la actualidad contamos con el proyecto Comunitario de producción y gestión social del hábitat integrados por las siguientes bases.</a:t>
            </a:r>
            <a:endParaRPr lang="es-ES"/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331913" y="1125538"/>
            <a:ext cx="2303462" cy="384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200"/>
              <a:t>Distrito 28</a:t>
            </a:r>
          </a:p>
          <a:p>
            <a:pPr>
              <a:spcBef>
                <a:spcPct val="50000"/>
              </a:spcBef>
            </a:pPr>
            <a:r>
              <a:rPr lang="es-AR" sz="1200"/>
              <a:t>Albarrada</a:t>
            </a:r>
          </a:p>
          <a:p>
            <a:pPr>
              <a:spcBef>
                <a:spcPct val="50000"/>
              </a:spcBef>
            </a:pPr>
            <a:r>
              <a:rPr lang="es-AR" sz="1200"/>
              <a:t>Tlalpan</a:t>
            </a:r>
          </a:p>
          <a:p>
            <a:pPr>
              <a:spcBef>
                <a:spcPct val="50000"/>
              </a:spcBef>
            </a:pPr>
            <a:r>
              <a:rPr lang="es-AR" sz="1200"/>
              <a:t>Santa Cruz</a:t>
            </a:r>
          </a:p>
          <a:p>
            <a:pPr>
              <a:spcBef>
                <a:spcPct val="50000"/>
              </a:spcBef>
            </a:pPr>
            <a:r>
              <a:rPr lang="es-AR" sz="1200"/>
              <a:t>Salado Oriente</a:t>
            </a:r>
          </a:p>
          <a:p>
            <a:pPr>
              <a:spcBef>
                <a:spcPct val="50000"/>
              </a:spcBef>
            </a:pPr>
            <a:r>
              <a:rPr lang="es-AR" sz="1200"/>
              <a:t>Ahorradores</a:t>
            </a:r>
          </a:p>
          <a:p>
            <a:pPr>
              <a:spcBef>
                <a:spcPct val="50000"/>
              </a:spcBef>
            </a:pPr>
            <a:r>
              <a:rPr lang="es-AR" sz="1200"/>
              <a:t> Potrero</a:t>
            </a:r>
          </a:p>
          <a:p>
            <a:pPr>
              <a:spcBef>
                <a:spcPct val="50000"/>
              </a:spcBef>
            </a:pPr>
            <a:r>
              <a:rPr lang="es-AR" sz="1200"/>
              <a:t>Juárez 34</a:t>
            </a:r>
          </a:p>
          <a:p>
            <a:pPr>
              <a:spcBef>
                <a:spcPct val="50000"/>
              </a:spcBef>
            </a:pPr>
            <a:r>
              <a:rPr lang="es-AR" sz="1200"/>
              <a:t>Álvaro Obregón</a:t>
            </a:r>
          </a:p>
          <a:p>
            <a:pPr>
              <a:spcBef>
                <a:spcPct val="50000"/>
              </a:spcBef>
            </a:pPr>
            <a:r>
              <a:rPr lang="es-AR" sz="1200"/>
              <a:t>Costureras</a:t>
            </a:r>
          </a:p>
          <a:p>
            <a:pPr>
              <a:spcBef>
                <a:spcPct val="50000"/>
              </a:spcBef>
            </a:pPr>
            <a:r>
              <a:rPr lang="es-AR" sz="1200"/>
              <a:t>Apatzingan</a:t>
            </a:r>
          </a:p>
          <a:p>
            <a:pPr>
              <a:spcBef>
                <a:spcPct val="50000"/>
              </a:spcBef>
            </a:pPr>
            <a:r>
              <a:rPr lang="es-AR" sz="1200"/>
              <a:t>Espartaco</a:t>
            </a:r>
          </a:p>
          <a:p>
            <a:pPr>
              <a:spcBef>
                <a:spcPct val="50000"/>
              </a:spcBef>
            </a:pPr>
            <a:r>
              <a:rPr lang="es-AR" sz="1200"/>
              <a:t>Frentes</a:t>
            </a:r>
          </a:p>
          <a:p>
            <a:pPr>
              <a:spcBef>
                <a:spcPct val="50000"/>
              </a:spcBef>
            </a:pPr>
            <a:endParaRPr lang="es-ES" sz="120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Users\FaMiLiA\Desktop\neto\26-07-10_18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836613"/>
            <a:ext cx="4105275" cy="44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468313" y="1125538"/>
            <a:ext cx="2951162" cy="384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AR" sz="1200"/>
              <a:t>Las principales  responsabilidades del taller de vivienda son </a:t>
            </a:r>
          </a:p>
          <a:p>
            <a:pPr algn="just">
              <a:spcBef>
                <a:spcPct val="50000"/>
              </a:spcBef>
            </a:pPr>
            <a:r>
              <a:rPr lang="es-AR" sz="1200"/>
              <a:t>Coordinar todos los trabajos y proyectos de vivienda , así como diferentes tareas de información de los acontecimientos que suceden tanto de manera local, estatal y federal.</a:t>
            </a:r>
          </a:p>
          <a:p>
            <a:pPr algn="just">
              <a:spcBef>
                <a:spcPct val="50000"/>
              </a:spcBef>
            </a:pPr>
            <a:r>
              <a:rPr lang="es-AR" sz="1200"/>
              <a:t>Realizar los trabajos técnicos  con asesores.</a:t>
            </a:r>
          </a:p>
          <a:p>
            <a:pPr algn="just">
              <a:spcBef>
                <a:spcPct val="50000"/>
              </a:spcBef>
            </a:pPr>
            <a:r>
              <a:rPr lang="es-AR" sz="1200"/>
              <a:t>La gestión con las diferentes instancias de gobierno como son </a:t>
            </a:r>
          </a:p>
          <a:p>
            <a:pPr algn="just">
              <a:spcBef>
                <a:spcPct val="50000"/>
              </a:spcBef>
            </a:pPr>
            <a:r>
              <a:rPr lang="es-AR" sz="1200"/>
              <a:t>SEDUVI, INVI, SEDESOL, CDI, CONAVI, FONHAPO, INFONAVIT, FOVISSSTE.</a:t>
            </a:r>
          </a:p>
          <a:p>
            <a:pPr>
              <a:spcBef>
                <a:spcPct val="50000"/>
              </a:spcBef>
            </a:pPr>
            <a:endParaRPr lang="es-AR" sz="1200"/>
          </a:p>
          <a:p>
            <a:pPr>
              <a:spcBef>
                <a:spcPct val="50000"/>
              </a:spcBef>
            </a:pPr>
            <a:endParaRPr lang="es-AR" sz="1200"/>
          </a:p>
          <a:p>
            <a:pPr>
              <a:spcBef>
                <a:spcPct val="50000"/>
              </a:spcBef>
            </a:pPr>
            <a:endParaRPr lang="es-ES" sz="12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FaMiLiA\Desktop\neto\04-05-10_18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908050"/>
            <a:ext cx="3200400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539750" y="1628775"/>
            <a:ext cx="33845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AR" sz="1200"/>
              <a:t>LA ORGANIZACIÓN TRABAJA EN DIFERENTES ESTADOS QUE SON </a:t>
            </a:r>
          </a:p>
          <a:p>
            <a:pPr algn="just">
              <a:spcBef>
                <a:spcPct val="50000"/>
              </a:spcBef>
            </a:pPr>
            <a:r>
              <a:rPr lang="es-AR" sz="1200"/>
              <a:t>Tabasco, Michoacán, Hidalgo, Estado México, Chiapas, Morelos, Jalisco, Oaxaca, Veracruz y Guerrero. </a:t>
            </a:r>
          </a:p>
          <a:p>
            <a:pPr>
              <a:spcBef>
                <a:spcPct val="50000"/>
              </a:spcBef>
            </a:pPr>
            <a:endParaRPr lang="es-ES" sz="120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011863" y="4724400"/>
            <a:ext cx="165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716463" y="4652963"/>
            <a:ext cx="338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/>
              <a:t>Foro social mundial “Zócalo Ciudad de México” 2010</a:t>
            </a:r>
            <a:endParaRPr lang="es-E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2 Marcador de contenido"/>
          <p:cNvSpPr>
            <a:spLocks noGrp="1"/>
          </p:cNvSpPr>
          <p:nvPr>
            <p:ph idx="1"/>
          </p:nvPr>
        </p:nvSpPr>
        <p:spPr>
          <a:xfrm>
            <a:off x="468313" y="3068638"/>
            <a:ext cx="3825875" cy="1439862"/>
          </a:xfrm>
        </p:spPr>
        <p:txBody>
          <a:bodyPr/>
          <a:lstStyle/>
          <a:p>
            <a:pPr algn="just" eaLnBrk="1" hangingPunct="1"/>
            <a:endParaRPr lang="es-MX" sz="1200" smtClean="0">
              <a:latin typeface="Arial" charset="0"/>
              <a:cs typeface="Arial" charset="0"/>
            </a:endParaRPr>
          </a:p>
          <a:p>
            <a:pPr algn="just" eaLnBrk="1" hangingPunct="1">
              <a:buFont typeface="Wingdings 3" pitchFamily="18" charset="2"/>
              <a:buNone/>
            </a:pPr>
            <a:r>
              <a:rPr lang="es-MX" sz="1400" smtClean="0">
                <a:latin typeface="Arial" charset="0"/>
                <a:cs typeface="Arial" charset="0"/>
              </a:rPr>
              <a:t>Los avances obtenidos durante todos estos años es la unificación  de las diferentes bases y la proyección de viviendas así como la gestión y la solidaridad con otras organizaciones 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         </a:t>
            </a:r>
            <a:endParaRPr lang="es-MX" dirty="0"/>
          </a:p>
        </p:txBody>
      </p:sp>
      <p:pic>
        <p:nvPicPr>
          <p:cNvPr id="18435" name="Picture 2" descr="C:\Users\FaMiLiA\Desktop\26-07-10_17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1125538"/>
            <a:ext cx="384810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FaMiLiA\Desktop\15-03-11_11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1773238"/>
            <a:ext cx="287972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395288" y="1225550"/>
            <a:ext cx="4105275" cy="633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AR" sz="1200"/>
          </a:p>
          <a:p>
            <a:pPr>
              <a:spcBef>
                <a:spcPct val="50000"/>
              </a:spcBef>
            </a:pPr>
            <a:endParaRPr lang="es-AR" sz="1200"/>
          </a:p>
          <a:p>
            <a:pPr algn="just">
              <a:spcBef>
                <a:spcPct val="50000"/>
              </a:spcBef>
            </a:pPr>
            <a:r>
              <a:rPr lang="es-AR" sz="1400"/>
              <a:t>Las dificultades a las que nos hemos enfrentado durante los diferentes trabajos de organización  son:</a:t>
            </a:r>
          </a:p>
          <a:p>
            <a:pPr algn="just">
              <a:spcBef>
                <a:spcPct val="50000"/>
              </a:spcBef>
            </a:pPr>
            <a:r>
              <a:rPr lang="es-AR" sz="1400"/>
              <a:t>La gestión con las autoridades y las políticas mismas, la falta de presupuesto y el alto costo de la tierra,</a:t>
            </a:r>
          </a:p>
          <a:p>
            <a:pPr algn="just">
              <a:spcBef>
                <a:spcPct val="50000"/>
              </a:spcBef>
            </a:pPr>
            <a:r>
              <a:rPr lang="es-AR" sz="1400"/>
              <a:t>Las formas de resolver los problemas a sido presionando a la autoridad con marchas, mítines, plantones, reuniones y diferentes movilizaciones a través de la organización de la bases.</a:t>
            </a:r>
          </a:p>
          <a:p>
            <a:pPr>
              <a:spcBef>
                <a:spcPct val="50000"/>
              </a:spcBef>
            </a:pPr>
            <a:endParaRPr lang="es-AR" sz="1400"/>
          </a:p>
          <a:p>
            <a:pPr>
              <a:spcBef>
                <a:spcPct val="50000"/>
              </a:spcBef>
            </a:pPr>
            <a:endParaRPr lang="es-AR" sz="1200"/>
          </a:p>
          <a:p>
            <a:pPr>
              <a:spcBef>
                <a:spcPct val="50000"/>
              </a:spcBef>
            </a:pPr>
            <a:endParaRPr lang="es-AR" sz="1200"/>
          </a:p>
          <a:p>
            <a:pPr>
              <a:spcBef>
                <a:spcPct val="50000"/>
              </a:spcBef>
            </a:pPr>
            <a:endParaRPr lang="es-AR" sz="1200"/>
          </a:p>
          <a:p>
            <a:pPr>
              <a:spcBef>
                <a:spcPct val="50000"/>
              </a:spcBef>
            </a:pPr>
            <a:endParaRPr lang="es-AR" sz="1200"/>
          </a:p>
          <a:p>
            <a:pPr>
              <a:spcBef>
                <a:spcPct val="50000"/>
              </a:spcBef>
            </a:pPr>
            <a:endParaRPr lang="es-AR" sz="1200"/>
          </a:p>
          <a:p>
            <a:pPr>
              <a:spcBef>
                <a:spcPct val="50000"/>
              </a:spcBef>
            </a:pPr>
            <a:endParaRPr lang="es-AR" sz="1200"/>
          </a:p>
          <a:p>
            <a:pPr>
              <a:spcBef>
                <a:spcPct val="50000"/>
              </a:spcBef>
            </a:pPr>
            <a:endParaRPr lang="es-AR" sz="1200"/>
          </a:p>
          <a:p>
            <a:pPr>
              <a:spcBef>
                <a:spcPct val="50000"/>
              </a:spcBef>
            </a:pPr>
            <a:endParaRPr lang="es-AR" sz="1200"/>
          </a:p>
          <a:p>
            <a:pPr>
              <a:spcBef>
                <a:spcPct val="50000"/>
              </a:spcBef>
            </a:pPr>
            <a:endParaRPr lang="es-AR" sz="1200"/>
          </a:p>
          <a:p>
            <a:pPr>
              <a:spcBef>
                <a:spcPct val="50000"/>
              </a:spcBef>
            </a:pPr>
            <a:endParaRPr lang="es-AR" sz="1200"/>
          </a:p>
          <a:p>
            <a:pPr>
              <a:spcBef>
                <a:spcPct val="50000"/>
              </a:spcBef>
            </a:pPr>
            <a:endParaRPr lang="es-ES" sz="12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C:\Users\FaMiLiA\Desktop\24-03-10_14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700213"/>
            <a:ext cx="360045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755650" y="765175"/>
            <a:ext cx="2592388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AR" sz="1200"/>
              <a:t>Hoy en la actualidad continuamos con los trabajos y proyecto de las bases así mismo defendiendo y colaborando con las diferentes iniciativas de ley.</a:t>
            </a:r>
          </a:p>
          <a:p>
            <a:pPr algn="just">
              <a:spcBef>
                <a:spcPct val="50000"/>
              </a:spcBef>
            </a:pPr>
            <a:r>
              <a:rPr lang="es-AR" sz="1200"/>
              <a:t>Ley de vivienda </a:t>
            </a:r>
          </a:p>
          <a:p>
            <a:pPr algn="just">
              <a:spcBef>
                <a:spcPct val="50000"/>
              </a:spcBef>
            </a:pPr>
            <a:r>
              <a:rPr lang="es-AR" sz="1200"/>
              <a:t>Plan de desarrollo urbano</a:t>
            </a:r>
          </a:p>
          <a:p>
            <a:pPr algn="just">
              <a:spcBef>
                <a:spcPct val="50000"/>
              </a:spcBef>
            </a:pPr>
            <a:r>
              <a:rPr lang="es-AR" sz="1200"/>
              <a:t>Reglas de operación del INVI</a:t>
            </a:r>
          </a:p>
          <a:p>
            <a:pPr algn="just">
              <a:spcBef>
                <a:spcPct val="50000"/>
              </a:spcBef>
            </a:pPr>
            <a:r>
              <a:rPr lang="es-AR" sz="1200"/>
              <a:t>Firma de la Carta de la Ciudad de México por el derecho a la Ciudad,</a:t>
            </a:r>
          </a:p>
          <a:p>
            <a:pPr algn="just">
              <a:spcBef>
                <a:spcPct val="50000"/>
              </a:spcBef>
            </a:pPr>
            <a:r>
              <a:rPr lang="es-AR" sz="1200"/>
              <a:t>Firma del proyecto Comunitario de producción y gestión social del hábitat.</a:t>
            </a:r>
          </a:p>
          <a:p>
            <a:pPr algn="just">
              <a:spcBef>
                <a:spcPct val="50000"/>
              </a:spcBef>
            </a:pPr>
            <a:r>
              <a:rPr lang="es-AR" sz="1200"/>
              <a:t> Por la Defensa en contra de la privatización del agua </a:t>
            </a:r>
            <a:endParaRPr lang="es-ES" sz="1200"/>
          </a:p>
          <a:p>
            <a:pPr algn="just">
              <a:spcBef>
                <a:spcPct val="50000"/>
              </a:spcBef>
            </a:pPr>
            <a:r>
              <a:rPr lang="es-AR" sz="1200"/>
              <a:t>Apoyo a la Asamblea de Afectados Ambientales</a:t>
            </a:r>
          </a:p>
          <a:p>
            <a:pPr algn="just">
              <a:spcBef>
                <a:spcPct val="50000"/>
              </a:spcBef>
            </a:pPr>
            <a:r>
              <a:rPr lang="es-AR" sz="1200"/>
              <a:t>Mejoramiento Barrial</a:t>
            </a:r>
          </a:p>
          <a:p>
            <a:pPr algn="just">
              <a:spcBef>
                <a:spcPct val="50000"/>
              </a:spcBef>
            </a:pPr>
            <a:r>
              <a:rPr lang="es-AR" sz="1200"/>
              <a:t>Mejoramiento de Vivienda</a:t>
            </a:r>
          </a:p>
          <a:p>
            <a:pPr algn="just">
              <a:spcBef>
                <a:spcPct val="50000"/>
              </a:spcBef>
            </a:pPr>
            <a:r>
              <a:rPr lang="es-AR" sz="1200"/>
              <a:t>En contra de la política de la privatización de todos los servicios</a:t>
            </a:r>
          </a:p>
          <a:p>
            <a:pPr algn="just">
              <a:spcBef>
                <a:spcPct val="50000"/>
              </a:spcBef>
            </a:pPr>
            <a:endParaRPr lang="es-ES" sz="12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 descr="C:\Users\FaMiLiA\Desktop\24-03-10_15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476250"/>
            <a:ext cx="44958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539750" y="549275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2663825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AR" sz="1200"/>
              <a:t>Los objetivos  que nos planteamos son:</a:t>
            </a:r>
          </a:p>
          <a:p>
            <a:pPr algn="just">
              <a:spcBef>
                <a:spcPct val="50000"/>
              </a:spcBef>
            </a:pPr>
            <a:endParaRPr lang="es-AR" sz="1200"/>
          </a:p>
          <a:p>
            <a:pPr algn="just">
              <a:spcBef>
                <a:spcPct val="50000"/>
              </a:spcBef>
            </a:pPr>
            <a:r>
              <a:rPr lang="es-AR" sz="1200"/>
              <a:t>Elevar a ley y a rango constitucional la carta </a:t>
            </a:r>
          </a:p>
          <a:p>
            <a:pPr algn="just">
              <a:spcBef>
                <a:spcPct val="50000"/>
              </a:spcBef>
            </a:pPr>
            <a:r>
              <a:rPr lang="es-AR" sz="1200"/>
              <a:t>Que la ley de vivienda sea adecuada para las necesidades de las familias que no cuentan con ella. </a:t>
            </a:r>
          </a:p>
          <a:p>
            <a:pPr algn="just">
              <a:spcBef>
                <a:spcPct val="50000"/>
              </a:spcBef>
            </a:pPr>
            <a:r>
              <a:rPr lang="es-AR" sz="1200"/>
              <a:t>Terminar nuestros proyectos de vivienda</a:t>
            </a:r>
          </a:p>
          <a:p>
            <a:pPr algn="just">
              <a:spcBef>
                <a:spcPct val="50000"/>
              </a:spcBef>
            </a:pPr>
            <a:r>
              <a:rPr lang="es-AR" sz="1200"/>
              <a:t>Seguir participando en los diferentes frentes de lucha.</a:t>
            </a:r>
          </a:p>
          <a:p>
            <a:pPr algn="just">
              <a:spcBef>
                <a:spcPct val="50000"/>
              </a:spcBef>
            </a:pPr>
            <a:r>
              <a:rPr lang="es-AR" sz="1200"/>
              <a:t>Que dignifique la integridad de todo ser humano.</a:t>
            </a:r>
          </a:p>
          <a:p>
            <a:pPr algn="just">
              <a:spcBef>
                <a:spcPct val="50000"/>
              </a:spcBef>
            </a:pPr>
            <a:endParaRPr lang="es-AR" sz="1200"/>
          </a:p>
          <a:p>
            <a:pPr algn="just">
              <a:spcBef>
                <a:spcPct val="50000"/>
              </a:spcBef>
            </a:pPr>
            <a:r>
              <a:rPr lang="es-AR" sz="1200"/>
              <a:t>ZAPATA VIVE,   LA LUCHA  SIGUE.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924300" y="4581525"/>
            <a:ext cx="4535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/>
              <a:t>Viviendas terminadas</a:t>
            </a:r>
            <a:endParaRPr lang="es-ES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628</Words>
  <Application>Microsoft Office PowerPoint</Application>
  <PresentationFormat>Carta (216 x 279 mm)</PresentationFormat>
  <Paragraphs>108</Paragraphs>
  <Slides>13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Concurrencia</vt:lpstr>
      <vt:lpstr>Diapositiva 1</vt:lpstr>
      <vt:lpstr>Diapositiva 2</vt:lpstr>
      <vt:lpstr>Diapositiva 3</vt:lpstr>
      <vt:lpstr>Diapositiva 4</vt:lpstr>
      <vt:lpstr>Diapositiva 5</vt:lpstr>
      <vt:lpstr>         </vt:lpstr>
      <vt:lpstr>Diapositiva 7</vt:lpstr>
      <vt:lpstr>Diapositiva 8</vt:lpstr>
      <vt:lpstr>Diapositiva 9</vt:lpstr>
      <vt:lpstr>Diapositiva 10</vt:lpstr>
      <vt:lpstr>Diapositiva 11</vt:lpstr>
      <vt:lpstr>Diapositiva 12</vt:lpstr>
      <vt:lpstr>1987  ---  2011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TABASCO TABASMPICO (Lugar de Perros de Agua)</dc:title>
  <dc:creator>FaMiLiA</dc:creator>
  <cp:lastModifiedBy>CIBER 3</cp:lastModifiedBy>
  <cp:revision>56</cp:revision>
  <dcterms:created xsi:type="dcterms:W3CDTF">2011-05-29T23:08:09Z</dcterms:created>
  <dcterms:modified xsi:type="dcterms:W3CDTF">2011-08-04T18:50:38Z</dcterms:modified>
</cp:coreProperties>
</file>