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42"/>
  </p:notesMasterIdLst>
  <p:sldIdLst>
    <p:sldId id="304" r:id="rId2"/>
    <p:sldId id="305" r:id="rId3"/>
    <p:sldId id="306" r:id="rId4"/>
    <p:sldId id="307" r:id="rId5"/>
    <p:sldId id="308" r:id="rId6"/>
    <p:sldId id="309" r:id="rId7"/>
    <p:sldId id="310" r:id="rId8"/>
    <p:sldId id="260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302" r:id="rId24"/>
    <p:sldId id="303" r:id="rId25"/>
    <p:sldId id="278" r:id="rId26"/>
    <p:sldId id="280" r:id="rId27"/>
    <p:sldId id="289" r:id="rId28"/>
    <p:sldId id="279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61" r:id="rId37"/>
    <p:sldId id="264" r:id="rId38"/>
    <p:sldId id="262" r:id="rId39"/>
    <p:sldId id="263" r:id="rId40"/>
    <p:sldId id="291" r:id="rId4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F497"/>
    <a:srgbClr val="2FFB25"/>
    <a:srgbClr val="E81F0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47" d="100"/>
          <a:sy n="47" d="100"/>
        </p:scale>
        <p:origin x="-117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28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5917E-4766-4EB9-91DE-E066723771D2}" type="datetimeFigureOut">
              <a:rPr lang="es-ES" smtClean="0"/>
              <a:pPr/>
              <a:t>05/08/2011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31D4A9-C75E-4340-B708-D6F5CA1ACD1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F5B6-3105-4EEF-A4B3-76B19DB01458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10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11</a:t>
            </a:fld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12</a:t>
            </a:fld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13</a:t>
            </a:fld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14</a:t>
            </a:fld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15</a:t>
            </a:fld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16</a:t>
            </a:fld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17</a:t>
            </a:fld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18</a:t>
            </a:fld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19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F5B6-3105-4EEF-A4B3-76B19DB01458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20</a:t>
            </a:fld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21</a:t>
            </a:fld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22</a:t>
            </a:fld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23</a:t>
            </a:fld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24</a:t>
            </a:fld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25</a:t>
            </a:fld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26</a:t>
            </a:fld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27</a:t>
            </a:fld>
            <a:endParaRPr lang="es-E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28</a:t>
            </a:fld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29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F5B6-3105-4EEF-A4B3-76B19DB01458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30</a:t>
            </a:fld>
            <a:endParaRPr lang="es-E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31</a:t>
            </a:fld>
            <a:endParaRPr lang="es-E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32</a:t>
            </a:fld>
            <a:endParaRPr lang="es-E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33</a:t>
            </a:fld>
            <a:endParaRPr lang="es-E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34</a:t>
            </a:fld>
            <a:endParaRPr lang="es-E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35</a:t>
            </a:fld>
            <a:endParaRPr lang="es-E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36</a:t>
            </a:fld>
            <a:endParaRPr lang="es-E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37</a:t>
            </a:fld>
            <a:endParaRPr lang="es-E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38</a:t>
            </a:fld>
            <a:endParaRPr lang="es-E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39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F5B6-3105-4EEF-A4B3-76B19DB01458}" type="slidenum">
              <a:rPr lang="es-ES" smtClean="0"/>
              <a:pPr/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40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F5B6-3105-4EEF-A4B3-76B19DB01458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F5B6-3105-4EEF-A4B3-76B19DB01458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F5B6-3105-4EEF-A4B3-76B19DB01458}" type="slidenum">
              <a:rPr lang="es-ES" smtClean="0"/>
              <a:pPr/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8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D4A9-C75E-4340-B708-D6F5CA1ACD17}" type="slidenum">
              <a:rPr lang="es-ES" smtClean="0"/>
              <a:pPr/>
              <a:t>9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69148-0D2F-4391-A1EF-587A40548C3A}" type="datetimeFigureOut">
              <a:rPr lang="es-ES" smtClean="0"/>
              <a:pPr/>
              <a:t>05/08/2011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C8BC-8D16-445D-9E2F-F45050D4A5A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69148-0D2F-4391-A1EF-587A40548C3A}" type="datetimeFigureOut">
              <a:rPr lang="es-ES" smtClean="0"/>
              <a:pPr/>
              <a:t>05/08/2011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C8BC-8D16-445D-9E2F-F45050D4A5A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69148-0D2F-4391-A1EF-587A40548C3A}" type="datetimeFigureOut">
              <a:rPr lang="es-ES" smtClean="0"/>
              <a:pPr/>
              <a:t>05/08/2011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C8BC-8D16-445D-9E2F-F45050D4A5A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69148-0D2F-4391-A1EF-587A40548C3A}" type="datetimeFigureOut">
              <a:rPr lang="es-ES" smtClean="0"/>
              <a:pPr/>
              <a:t>05/08/2011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C8BC-8D16-445D-9E2F-F45050D4A5A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69148-0D2F-4391-A1EF-587A40548C3A}" type="datetimeFigureOut">
              <a:rPr lang="es-ES" smtClean="0"/>
              <a:pPr/>
              <a:t>05/08/2011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C8BC-8D16-445D-9E2F-F45050D4A5A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69148-0D2F-4391-A1EF-587A40548C3A}" type="datetimeFigureOut">
              <a:rPr lang="es-ES" smtClean="0"/>
              <a:pPr/>
              <a:t>05/08/2011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C8BC-8D16-445D-9E2F-F45050D4A5A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69148-0D2F-4391-A1EF-587A40548C3A}" type="datetimeFigureOut">
              <a:rPr lang="es-ES" smtClean="0"/>
              <a:pPr/>
              <a:t>05/08/2011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C8BC-8D16-445D-9E2F-F45050D4A5A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69148-0D2F-4391-A1EF-587A40548C3A}" type="datetimeFigureOut">
              <a:rPr lang="es-ES" smtClean="0"/>
              <a:pPr/>
              <a:t>05/08/2011</a:t>
            </a:fld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F5C8BC-8D16-445D-9E2F-F45050D4A5AB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69148-0D2F-4391-A1EF-587A40548C3A}" type="datetimeFigureOut">
              <a:rPr lang="es-ES" smtClean="0"/>
              <a:pPr/>
              <a:t>05/08/2011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C8BC-8D16-445D-9E2F-F45050D4A5A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69148-0D2F-4391-A1EF-587A40548C3A}" type="datetimeFigureOut">
              <a:rPr lang="es-ES" smtClean="0"/>
              <a:pPr/>
              <a:t>05/08/2011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1F5C8BC-8D16-445D-9E2F-F45050D4A5A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79D69148-0D2F-4391-A1EF-587A40548C3A}" type="datetimeFigureOut">
              <a:rPr lang="es-ES" smtClean="0"/>
              <a:pPr/>
              <a:t>05/08/2011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C8BC-8D16-445D-9E2F-F45050D4A5A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9D69148-0D2F-4391-A1EF-587A40548C3A}" type="datetimeFigureOut">
              <a:rPr lang="es-ES" smtClean="0"/>
              <a:pPr/>
              <a:t>05/08/2011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1F5C8BC-8D16-445D-9E2F-F45050D4A5A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gif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692696"/>
            <a:ext cx="6480048" cy="230124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Proyecto Comunitario de Producción y Gestión Social del Hábitat. </a:t>
            </a:r>
            <a:br>
              <a:rPr lang="es-ES" dirty="0" smtClean="0"/>
            </a:br>
            <a:r>
              <a:rPr lang="es-ES" dirty="0" smtClean="0"/>
              <a:t>PCPGSH </a:t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2828528"/>
            <a:ext cx="6480048" cy="1752600"/>
          </a:xfrm>
        </p:spPr>
        <p:txBody>
          <a:bodyPr>
            <a:normAutofit/>
          </a:bodyPr>
          <a:lstStyle/>
          <a:p>
            <a:r>
              <a:rPr lang="es-ES" sz="2800" dirty="0" smtClean="0"/>
              <a:t>COMISION DE MEDIO AMBIENTE </a:t>
            </a:r>
            <a:endParaRPr lang="es-E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1143000"/>
          </a:xfrm>
        </p:spPr>
        <p:txBody>
          <a:bodyPr/>
          <a:lstStyle/>
          <a:p>
            <a:r>
              <a:rPr lang="es-MX" dirty="0" smtClean="0"/>
              <a:t>Triple R </a:t>
            </a:r>
            <a:endParaRPr lang="es-MX" dirty="0"/>
          </a:p>
        </p:txBody>
      </p:sp>
      <p:pic>
        <p:nvPicPr>
          <p:cNvPr id="5" name="4 Imagen" descr="128488966226-590x2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24250" y="332656"/>
            <a:ext cx="5619750" cy="2809875"/>
          </a:xfrm>
          <a:prstGeom prst="rect">
            <a:avLst/>
          </a:prstGeom>
        </p:spPr>
      </p:pic>
      <p:pic>
        <p:nvPicPr>
          <p:cNvPr id="6" name="5 Imagen" descr="Imagen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340768"/>
            <a:ext cx="3010504" cy="2664296"/>
          </a:xfrm>
          <a:prstGeom prst="rect">
            <a:avLst/>
          </a:prstGeom>
        </p:spPr>
      </p:pic>
      <p:pic>
        <p:nvPicPr>
          <p:cNvPr id="8" name="7 Imagen" descr="reciclar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333875"/>
            <a:ext cx="4495800" cy="2524125"/>
          </a:xfrm>
          <a:prstGeom prst="rect">
            <a:avLst/>
          </a:prstGeom>
        </p:spPr>
      </p:pic>
      <p:pic>
        <p:nvPicPr>
          <p:cNvPr id="9" name="8 Imagen" descr="Washington-State-University-Campus-Recycli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36096" y="4291684"/>
            <a:ext cx="3937823" cy="2566316"/>
          </a:xfrm>
          <a:prstGeom prst="rect">
            <a:avLst/>
          </a:prstGeom>
        </p:spPr>
      </p:pic>
      <p:pic>
        <p:nvPicPr>
          <p:cNvPr id="7" name="6 Imagen" descr="reciclaje_separacion_basur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67944" y="4797152"/>
            <a:ext cx="1905000" cy="1752600"/>
          </a:xfrm>
          <a:prstGeom prst="rect">
            <a:avLst/>
          </a:prstGeom>
        </p:spPr>
      </p:pic>
      <p:pic>
        <p:nvPicPr>
          <p:cNvPr id="4" name="3 Marcador de contenido" descr="6069e43b4c3a7e907b86e0d78c68820e.jpg"/>
          <p:cNvPicPr>
            <a:picLocks noGrp="1" noChangeAspect="1"/>
          </p:cNvPicPr>
          <p:nvPr>
            <p:ph idx="1"/>
          </p:nvPr>
        </p:nvPicPr>
        <p:blipFill>
          <a:blip r:embed="rId8" cstate="print"/>
          <a:stretch>
            <a:fillRect/>
          </a:stretch>
        </p:blipFill>
        <p:spPr>
          <a:xfrm>
            <a:off x="4572000" y="1844824"/>
            <a:ext cx="2857500" cy="28575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22712" cy="11430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Tratamiento de Residuos sólidos</a:t>
            </a:r>
            <a:endParaRPr lang="es-MX" dirty="0"/>
          </a:p>
        </p:txBody>
      </p:sp>
      <p:pic>
        <p:nvPicPr>
          <p:cNvPr id="5" name="4 Imagen" descr="articles-69522_foto_port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2699" y="0"/>
            <a:ext cx="2797493" cy="3356992"/>
          </a:xfrm>
          <a:prstGeom prst="rect">
            <a:avLst/>
          </a:prstGeom>
        </p:spPr>
      </p:pic>
      <p:pic>
        <p:nvPicPr>
          <p:cNvPr id="6" name="5 Imagen" descr="foto_residu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068" y="3113931"/>
            <a:ext cx="3714932" cy="3744069"/>
          </a:xfrm>
          <a:prstGeom prst="rect">
            <a:avLst/>
          </a:prstGeom>
        </p:spPr>
      </p:pic>
      <p:pic>
        <p:nvPicPr>
          <p:cNvPr id="9" name="8 Imagen" descr="residuos-solidos-urbanos.jpg"/>
          <p:cNvPicPr>
            <a:picLocks noChangeAspect="1"/>
          </p:cNvPicPr>
          <p:nvPr/>
        </p:nvPicPr>
        <p:blipFill>
          <a:blip r:embed="rId5" cstate="print"/>
          <a:srcRect r="14843"/>
          <a:stretch>
            <a:fillRect/>
          </a:stretch>
        </p:blipFill>
        <p:spPr>
          <a:xfrm>
            <a:off x="0" y="3140968"/>
            <a:ext cx="3905542" cy="3332783"/>
          </a:xfrm>
          <a:prstGeom prst="rect">
            <a:avLst/>
          </a:prstGeom>
        </p:spPr>
      </p:pic>
      <p:pic>
        <p:nvPicPr>
          <p:cNvPr id="4" name="3 Marcador de contenido" descr="128488966226-590x295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2987824" y="980728"/>
            <a:ext cx="3914775" cy="287655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50704" cy="11430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Ahorro de </a:t>
            </a:r>
            <a:br>
              <a:rPr lang="es-MX" dirty="0" smtClean="0"/>
            </a:br>
            <a:r>
              <a:rPr lang="es-MX" dirty="0" smtClean="0"/>
              <a:t>agua </a:t>
            </a:r>
            <a:endParaRPr lang="es-MX" dirty="0"/>
          </a:p>
        </p:txBody>
      </p:sp>
      <p:pic>
        <p:nvPicPr>
          <p:cNvPr id="4" name="3 Marcador de contenido" descr="ahorraragu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26526" r="15449"/>
          <a:stretch>
            <a:fillRect/>
          </a:stretch>
        </p:blipFill>
        <p:spPr>
          <a:xfrm>
            <a:off x="179512" y="3501008"/>
            <a:ext cx="3340951" cy="2903240"/>
          </a:xfrm>
        </p:spPr>
      </p:pic>
      <p:pic>
        <p:nvPicPr>
          <p:cNvPr id="5" name="4 Imagen" descr="ahorrar-agu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0"/>
            <a:ext cx="3127935" cy="3140968"/>
          </a:xfrm>
          <a:prstGeom prst="rect">
            <a:avLst/>
          </a:prstGeom>
        </p:spPr>
      </p:pic>
      <p:pic>
        <p:nvPicPr>
          <p:cNvPr id="6" name="5 Imagen" descr="inmigrante_ahorro_agua-14ea5ac.jpg"/>
          <p:cNvPicPr>
            <a:picLocks noChangeAspect="1"/>
          </p:cNvPicPr>
          <p:nvPr/>
        </p:nvPicPr>
        <p:blipFill>
          <a:blip r:embed="rId5" cstate="print"/>
          <a:srcRect l="10777" r="3562"/>
          <a:stretch>
            <a:fillRect/>
          </a:stretch>
        </p:blipFill>
        <p:spPr>
          <a:xfrm>
            <a:off x="3553630" y="3356992"/>
            <a:ext cx="5590370" cy="3356992"/>
          </a:xfrm>
          <a:prstGeom prst="rect">
            <a:avLst/>
          </a:prstGeom>
        </p:spPr>
      </p:pic>
      <p:pic>
        <p:nvPicPr>
          <p:cNvPr id="7" name="6 Imagen" descr="save_water_1_by_sers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0"/>
            <a:ext cx="3048000" cy="326745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0"/>
            <a:ext cx="5626968" cy="1143000"/>
          </a:xfrm>
        </p:spPr>
        <p:txBody>
          <a:bodyPr>
            <a:normAutofit fontScale="90000"/>
          </a:bodyPr>
          <a:lstStyle/>
          <a:p>
            <a:r>
              <a:rPr lang="es-MX" dirty="0"/>
              <a:t>U</a:t>
            </a:r>
            <a:r>
              <a:rPr lang="es-MX" dirty="0" smtClean="0"/>
              <a:t>tilización </a:t>
            </a:r>
            <a:r>
              <a:rPr lang="es-MX" dirty="0"/>
              <a:t>de materiales de reciclaje </a:t>
            </a:r>
          </a:p>
        </p:txBody>
      </p:sp>
      <p:pic>
        <p:nvPicPr>
          <p:cNvPr id="4" name="3 Marcador de contenido" descr="manualidades_de_material_reciclado_portalapices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2934072"/>
            <a:ext cx="3923928" cy="3923928"/>
          </a:xfrm>
        </p:spPr>
      </p:pic>
      <p:pic>
        <p:nvPicPr>
          <p:cNvPr id="5" name="4 Imagen" descr="am_262728_4038524_9565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1412776"/>
            <a:ext cx="2843808" cy="2132856"/>
          </a:xfrm>
          <a:prstGeom prst="rect">
            <a:avLst/>
          </a:prstGeom>
        </p:spPr>
      </p:pic>
      <p:pic>
        <p:nvPicPr>
          <p:cNvPr id="6" name="5 Imagen" descr="DISQUETTE.jpg"/>
          <p:cNvPicPr>
            <a:picLocks noChangeAspect="1"/>
          </p:cNvPicPr>
          <p:nvPr/>
        </p:nvPicPr>
        <p:blipFill>
          <a:blip r:embed="rId5" cstate="print"/>
          <a:srcRect l="10549" t="12059" r="13852" b="7788"/>
          <a:stretch>
            <a:fillRect/>
          </a:stretch>
        </p:blipFill>
        <p:spPr>
          <a:xfrm>
            <a:off x="5796136" y="3689648"/>
            <a:ext cx="3096344" cy="3168352"/>
          </a:xfrm>
          <a:prstGeom prst="rect">
            <a:avLst/>
          </a:prstGeom>
        </p:spPr>
      </p:pic>
      <p:pic>
        <p:nvPicPr>
          <p:cNvPr id="7" name="6 Imagen" descr="lampara_tomoko.jpg"/>
          <p:cNvPicPr>
            <a:picLocks noChangeAspect="1"/>
          </p:cNvPicPr>
          <p:nvPr/>
        </p:nvPicPr>
        <p:blipFill>
          <a:blip r:embed="rId6" cstate="print"/>
          <a:srcRect t="6291" r="6272" b="8552"/>
          <a:stretch>
            <a:fillRect/>
          </a:stretch>
        </p:blipFill>
        <p:spPr>
          <a:xfrm>
            <a:off x="3995936" y="620688"/>
            <a:ext cx="3347864" cy="3528392"/>
          </a:xfrm>
          <a:prstGeom prst="rect">
            <a:avLst/>
          </a:prstGeom>
        </p:spPr>
      </p:pic>
      <p:pic>
        <p:nvPicPr>
          <p:cNvPr id="8" name="7 Imagen" descr="t-monedero-reciclad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3848" y="3933056"/>
            <a:ext cx="2766409" cy="244827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620688"/>
            <a:ext cx="3970784" cy="1143000"/>
          </a:xfrm>
        </p:spPr>
        <p:txBody>
          <a:bodyPr>
            <a:normAutofit fontScale="90000"/>
          </a:bodyPr>
          <a:lstStyle/>
          <a:p>
            <a:r>
              <a:rPr lang="es-MX" dirty="0"/>
              <a:t>A</a:t>
            </a:r>
            <a:r>
              <a:rPr lang="es-MX" dirty="0" smtClean="0"/>
              <a:t>nimales </a:t>
            </a:r>
            <a:r>
              <a:rPr lang="es-MX" dirty="0"/>
              <a:t>en peligro de extinción </a:t>
            </a:r>
          </a:p>
        </p:txBody>
      </p:sp>
      <p:pic>
        <p:nvPicPr>
          <p:cNvPr id="7" name="6 Imagen" descr="nil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188640"/>
            <a:ext cx="3960440" cy="3317646"/>
          </a:xfrm>
          <a:prstGeom prst="rect">
            <a:avLst/>
          </a:prstGeom>
        </p:spPr>
      </p:pic>
      <p:pic>
        <p:nvPicPr>
          <p:cNvPr id="8" name="7 Imagen" descr="oso-knut.jpg"/>
          <p:cNvPicPr>
            <a:picLocks noChangeAspect="1"/>
          </p:cNvPicPr>
          <p:nvPr/>
        </p:nvPicPr>
        <p:blipFill>
          <a:blip r:embed="rId4" cstate="print"/>
          <a:srcRect r="9658" b="42691"/>
          <a:stretch>
            <a:fillRect/>
          </a:stretch>
        </p:blipFill>
        <p:spPr>
          <a:xfrm>
            <a:off x="0" y="3473624"/>
            <a:ext cx="3923928" cy="3384376"/>
          </a:xfrm>
          <a:prstGeom prst="rect">
            <a:avLst/>
          </a:prstGeom>
        </p:spPr>
      </p:pic>
      <p:pic>
        <p:nvPicPr>
          <p:cNvPr id="10" name="9 Imagen" descr="tortugacria.jpg"/>
          <p:cNvPicPr>
            <a:picLocks noChangeAspect="1"/>
          </p:cNvPicPr>
          <p:nvPr/>
        </p:nvPicPr>
        <p:blipFill>
          <a:blip r:embed="rId5" cstate="print"/>
          <a:srcRect l="14400" t="18217" r="33401" b="15748"/>
          <a:stretch>
            <a:fillRect/>
          </a:stretch>
        </p:blipFill>
        <p:spPr>
          <a:xfrm>
            <a:off x="7055768" y="692696"/>
            <a:ext cx="2088232" cy="2088232"/>
          </a:xfrm>
          <a:prstGeom prst="rect">
            <a:avLst/>
          </a:prstGeom>
        </p:spPr>
      </p:pic>
      <p:pic>
        <p:nvPicPr>
          <p:cNvPr id="11" name="10 Imagen" descr="untitled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2778224"/>
            <a:ext cx="3059832" cy="4079776"/>
          </a:xfrm>
          <a:prstGeom prst="rect">
            <a:avLst/>
          </a:prstGeom>
        </p:spPr>
      </p:pic>
      <p:pic>
        <p:nvPicPr>
          <p:cNvPr id="4" name="3 Marcador de contenido" descr="3906528-machos-j-venes-de-descanso-tigre-siberiano-en-un-zool-gico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rcRect l="17010"/>
          <a:stretch>
            <a:fillRect/>
          </a:stretch>
        </p:blipFill>
        <p:spPr>
          <a:xfrm>
            <a:off x="3491880" y="2420888"/>
            <a:ext cx="3161928" cy="2524125"/>
          </a:xfrm>
        </p:spPr>
      </p:pic>
      <p:pic>
        <p:nvPicPr>
          <p:cNvPr id="6" name="5 Imagen" descr="Elefantastisc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63888" y="4438650"/>
            <a:ext cx="2857500" cy="24193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260648"/>
            <a:ext cx="2890664" cy="11430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Animales endémicos</a:t>
            </a:r>
            <a:br>
              <a:rPr lang="es-MX" dirty="0" smtClean="0"/>
            </a:br>
            <a:endParaRPr lang="es-MX" dirty="0"/>
          </a:p>
        </p:txBody>
      </p:sp>
      <p:pic>
        <p:nvPicPr>
          <p:cNvPr id="4" name="3 Marcador de contenido" descr="Z09000400060R0P00060Z020TR7QTRJKOR7QK0MQDR90R0MQDRU0L020K0MQ1RG03Q90DRMQZ0IQT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64088" y="332656"/>
            <a:ext cx="3275856" cy="2340872"/>
          </a:xfrm>
        </p:spPr>
      </p:pic>
      <p:pic>
        <p:nvPicPr>
          <p:cNvPr id="5" name="4 Imagen" descr="ANIMAL~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4000500"/>
            <a:ext cx="3810000" cy="2857500"/>
          </a:xfrm>
          <a:prstGeom prst="rect">
            <a:avLst/>
          </a:prstGeom>
        </p:spPr>
      </p:pic>
      <p:pic>
        <p:nvPicPr>
          <p:cNvPr id="6" name="5 Imagen" descr="opt1278643141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80528" y="3683000"/>
            <a:ext cx="4787900" cy="3175000"/>
          </a:xfrm>
          <a:prstGeom prst="rect">
            <a:avLst/>
          </a:prstGeom>
        </p:spPr>
      </p:pic>
      <p:pic>
        <p:nvPicPr>
          <p:cNvPr id="8" name="7 Imagen" descr="Tlacuach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1124744"/>
            <a:ext cx="4189556" cy="2736304"/>
          </a:xfrm>
          <a:prstGeom prst="rect">
            <a:avLst/>
          </a:prstGeom>
        </p:spPr>
      </p:pic>
      <p:pic>
        <p:nvPicPr>
          <p:cNvPr id="9" name="8 Imagen" descr="culebra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19872" y="2492896"/>
            <a:ext cx="3230612" cy="262141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Calentadores solares</a:t>
            </a:r>
            <a:endParaRPr lang="es-MX" dirty="0"/>
          </a:p>
        </p:txBody>
      </p:sp>
      <p:pic>
        <p:nvPicPr>
          <p:cNvPr id="18" name="17 Imagen" descr="Calentador%20sol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127500"/>
            <a:ext cx="3810000" cy="2730500"/>
          </a:xfrm>
          <a:prstGeom prst="rect">
            <a:avLst/>
          </a:prstGeom>
        </p:spPr>
      </p:pic>
      <p:pic>
        <p:nvPicPr>
          <p:cNvPr id="19" name="18 Imagen" descr="calentadores-solares-593282z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196752"/>
            <a:ext cx="3854836" cy="2752353"/>
          </a:xfrm>
          <a:prstGeom prst="rect">
            <a:avLst/>
          </a:prstGeom>
        </p:spPr>
      </p:pic>
      <p:pic>
        <p:nvPicPr>
          <p:cNvPr id="20" name="19 Imagen" descr="calentador-solar-1-we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1340768"/>
            <a:ext cx="3464587" cy="259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Celdas fotovoltaicas</a:t>
            </a:r>
            <a:endParaRPr lang="es-MX" dirty="0"/>
          </a:p>
        </p:txBody>
      </p:sp>
      <p:pic>
        <p:nvPicPr>
          <p:cNvPr id="10" name="9 Marcador de contenido" descr="flower-solar-gadgets-bu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97742" y="1600200"/>
            <a:ext cx="4186516" cy="4525963"/>
          </a:xfrm>
          <a:prstGeom prst="rect">
            <a:avLst/>
          </a:prstGeom>
        </p:spPr>
      </p:pic>
      <p:pic>
        <p:nvPicPr>
          <p:cNvPr id="6" name="5 Imagen" descr="central-solar-fotovoltaic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96752"/>
            <a:ext cx="4608512" cy="3041618"/>
          </a:xfrm>
          <a:prstGeom prst="rect">
            <a:avLst/>
          </a:prstGeom>
        </p:spPr>
      </p:pic>
      <p:pic>
        <p:nvPicPr>
          <p:cNvPr id="7" name="6 Imagen" descr="modfot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5" y="1340768"/>
            <a:ext cx="3054885" cy="2520280"/>
          </a:xfrm>
          <a:prstGeom prst="rect">
            <a:avLst/>
          </a:prstGeom>
        </p:spPr>
      </p:pic>
      <p:pic>
        <p:nvPicPr>
          <p:cNvPr id="8" name="7 Imagen" descr="Neville-Mars-_-Parkin-Lo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221088"/>
            <a:ext cx="4104456" cy="2386011"/>
          </a:xfrm>
          <a:prstGeom prst="rect">
            <a:avLst/>
          </a:prstGeom>
        </p:spPr>
      </p:pic>
      <p:pic>
        <p:nvPicPr>
          <p:cNvPr id="9" name="8 Imagen" descr="Placas-solares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63480" y="4039050"/>
            <a:ext cx="4680520" cy="281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399032"/>
          </a:xfrm>
        </p:spPr>
        <p:txBody>
          <a:bodyPr/>
          <a:lstStyle/>
          <a:p>
            <a:r>
              <a:rPr lang="es-MX" dirty="0" err="1" smtClean="0"/>
              <a:t>Biodigestores</a:t>
            </a:r>
            <a:r>
              <a:rPr lang="es-MX" dirty="0" smtClean="0"/>
              <a:t> </a:t>
            </a:r>
            <a:endParaRPr lang="es-MX" dirty="0"/>
          </a:p>
        </p:txBody>
      </p:sp>
      <p:pic>
        <p:nvPicPr>
          <p:cNvPr id="6" name="5 Marcador de contenido" descr="biodigestore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052736"/>
            <a:ext cx="5159474" cy="3408380"/>
          </a:xfrm>
          <a:prstGeom prst="rect">
            <a:avLst/>
          </a:prstGeom>
        </p:spPr>
      </p:pic>
      <p:pic>
        <p:nvPicPr>
          <p:cNvPr id="7" name="6 Imagen" descr="image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8725" y="1052736"/>
            <a:ext cx="4105275" cy="1552575"/>
          </a:xfrm>
          <a:prstGeom prst="rect">
            <a:avLst/>
          </a:prstGeom>
        </p:spPr>
      </p:pic>
      <p:pic>
        <p:nvPicPr>
          <p:cNvPr id="9" name="8 Imagen" descr="Enc__tri__agro_biodigestores_20_JPG-723656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93840" y="3346955"/>
            <a:ext cx="5250160" cy="3511045"/>
          </a:xfrm>
          <a:prstGeom prst="rect">
            <a:avLst/>
          </a:prstGeom>
        </p:spPr>
      </p:pic>
      <p:pic>
        <p:nvPicPr>
          <p:cNvPr id="10" name="9 Imagen" descr="biodigestor%200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383151"/>
            <a:ext cx="3786832" cy="3474849"/>
          </a:xfrm>
          <a:prstGeom prst="rect">
            <a:avLst/>
          </a:prstGeom>
        </p:spPr>
      </p:pic>
      <p:pic>
        <p:nvPicPr>
          <p:cNvPr id="11" name="10 Imagen" descr="untitled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23928" y="1988840"/>
            <a:ext cx="2857500" cy="2143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es-MX" dirty="0" smtClean="0"/>
              <a:t>Azoteas verdes</a:t>
            </a:r>
            <a:endParaRPr lang="es-MX" dirty="0"/>
          </a:p>
        </p:txBody>
      </p:sp>
      <p:pic>
        <p:nvPicPr>
          <p:cNvPr id="6" name="5 Marcador de contenido" descr="2005463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2287" t="3814" r="22894" b="11863"/>
          <a:stretch>
            <a:fillRect/>
          </a:stretch>
        </p:blipFill>
        <p:spPr>
          <a:xfrm>
            <a:off x="251520" y="836712"/>
            <a:ext cx="3960440" cy="3816424"/>
          </a:xfrm>
          <a:prstGeom prst="rect">
            <a:avLst/>
          </a:prstGeom>
        </p:spPr>
      </p:pic>
      <p:pic>
        <p:nvPicPr>
          <p:cNvPr id="8" name="5 Marcador de contenido" descr="[UNSET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2726" y="980728"/>
            <a:ext cx="4721274" cy="2839864"/>
          </a:xfrm>
          <a:prstGeom prst="rect">
            <a:avLst/>
          </a:prstGeom>
        </p:spPr>
      </p:pic>
      <p:pic>
        <p:nvPicPr>
          <p:cNvPr id="7" name="6 Imagen" descr="techos%20verdes%2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53025" y="2971800"/>
            <a:ext cx="3990975" cy="3886200"/>
          </a:xfrm>
          <a:prstGeom prst="rect">
            <a:avLst/>
          </a:prstGeom>
        </p:spPr>
      </p:pic>
      <p:pic>
        <p:nvPicPr>
          <p:cNvPr id="9" name="8 Imagen" descr="4b93d9104b25dc6f0f1c8ce02f7680f3-1-3-curso-techos-verde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4000500"/>
            <a:ext cx="3810000" cy="2857500"/>
          </a:xfrm>
          <a:prstGeom prst="rect">
            <a:avLst/>
          </a:prstGeom>
        </p:spPr>
      </p:pic>
      <p:pic>
        <p:nvPicPr>
          <p:cNvPr id="10" name="9 Imagen" descr="452573081_d014b5eacd_slid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" y="4114800"/>
            <a:ext cx="3657600" cy="2743200"/>
          </a:xfrm>
          <a:prstGeom prst="rect">
            <a:avLst/>
          </a:prstGeom>
        </p:spPr>
      </p:pic>
      <p:pic>
        <p:nvPicPr>
          <p:cNvPr id="11" name="10 Imagen" descr="bridgepathwa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95736" y="2348880"/>
            <a:ext cx="3168352" cy="2204071"/>
          </a:xfrm>
          <a:prstGeom prst="rect">
            <a:avLst/>
          </a:prstGeom>
        </p:spPr>
      </p:pic>
      <p:pic>
        <p:nvPicPr>
          <p:cNvPr id="12" name="11 Imagen" descr="snpablo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75648" y="4797152"/>
            <a:ext cx="3168352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FFFF00"/>
                </a:solidFill>
              </a:rPr>
              <a:t>¿</a:t>
            </a:r>
            <a:r>
              <a:rPr lang="es-ES" b="1" dirty="0" smtClean="0">
                <a:solidFill>
                  <a:srgbClr val="84F497"/>
                </a:solidFill>
              </a:rPr>
              <a:t>Por qué la Comisión de Medio Ambiente</a:t>
            </a:r>
            <a:r>
              <a:rPr lang="es-ES" b="1" dirty="0" smtClean="0">
                <a:solidFill>
                  <a:srgbClr val="FFFF00"/>
                </a:solidFill>
              </a:rPr>
              <a:t>? 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dirty="0" smtClean="0"/>
              <a:t>Formación abril 2009 </a:t>
            </a:r>
          </a:p>
          <a:p>
            <a:r>
              <a:rPr lang="es-ES" dirty="0" smtClean="0"/>
              <a:t>Para contribuir de manera activa en el Cumplimiento de los Objetivos y Estrategias del Proyecto Comunitario de Producción y Gestión Social del Hábitat. </a:t>
            </a:r>
          </a:p>
          <a:p>
            <a:pPr lvl="0"/>
            <a:r>
              <a:rPr lang="es-MX" dirty="0" smtClean="0"/>
              <a:t>“</a:t>
            </a:r>
            <a:r>
              <a:rPr lang="es-MX" i="1" dirty="0" smtClean="0"/>
              <a:t>Contribuir </a:t>
            </a:r>
            <a:r>
              <a:rPr lang="es-MX" i="1" dirty="0"/>
              <a:t>a la gestión democrática de la ciudad y al manejo sustentable de los recursos ambientales y económicos. </a:t>
            </a:r>
            <a:endParaRPr lang="es-ES" i="1" dirty="0"/>
          </a:p>
          <a:p>
            <a:r>
              <a:rPr lang="es-MX" i="1" dirty="0"/>
              <a:t>Construir el poder Popular </a:t>
            </a:r>
            <a:r>
              <a:rPr lang="es-MX" dirty="0" smtClean="0"/>
              <a:t>….</a:t>
            </a:r>
          </a:p>
          <a:p>
            <a:r>
              <a:rPr lang="es-MX" i="1" dirty="0" smtClean="0"/>
              <a:t>“Frente </a:t>
            </a:r>
            <a:r>
              <a:rPr lang="es-MX" i="1" dirty="0"/>
              <a:t>a la destrucción del ambiente: a sustentabilidad integral ambiental el uso responsable de  los recursos y la interacción respetuosa con la </a:t>
            </a:r>
            <a:r>
              <a:rPr lang="es-MX" i="1" dirty="0" smtClean="0"/>
              <a:t>naturaleza”</a:t>
            </a:r>
            <a:r>
              <a:rPr lang="es-MX" dirty="0" smtClean="0"/>
              <a:t>. </a:t>
            </a:r>
            <a:endParaRPr lang="es-ES" dirty="0"/>
          </a:p>
          <a:p>
            <a:r>
              <a:rPr lang="es-MX" dirty="0"/>
              <a:t> </a:t>
            </a:r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es-MX" dirty="0" err="1" smtClean="0"/>
              <a:t>Hidroponia</a:t>
            </a:r>
            <a:r>
              <a:rPr lang="es-MX" dirty="0" smtClean="0"/>
              <a:t> </a:t>
            </a:r>
            <a:endParaRPr lang="es-MX" dirty="0"/>
          </a:p>
        </p:txBody>
      </p:sp>
      <p:pic>
        <p:nvPicPr>
          <p:cNvPr id="6" name="5 Marcador de contenido" descr="Sistema%20PVC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124744"/>
            <a:ext cx="3810000" cy="2857500"/>
          </a:xfrm>
          <a:prstGeom prst="rect">
            <a:avLst/>
          </a:prstGeom>
        </p:spPr>
      </p:pic>
      <p:pic>
        <p:nvPicPr>
          <p:cNvPr id="7" name="6 Imagen" descr="20090527130102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509120"/>
            <a:ext cx="3810000" cy="2143125"/>
          </a:xfrm>
          <a:prstGeom prst="rect">
            <a:avLst/>
          </a:prstGeom>
        </p:spPr>
      </p:pic>
      <p:pic>
        <p:nvPicPr>
          <p:cNvPr id="8" name="7 Imagen" descr="hidroponia_case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980728"/>
            <a:ext cx="3816424" cy="2856241"/>
          </a:xfrm>
          <a:prstGeom prst="rect">
            <a:avLst/>
          </a:prstGeom>
        </p:spPr>
      </p:pic>
      <p:pic>
        <p:nvPicPr>
          <p:cNvPr id="10" name="9 Imagen" descr="actividadesHidroponi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2" y="4161665"/>
            <a:ext cx="3600400" cy="2696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es-MX" dirty="0" smtClean="0"/>
              <a:t>Organoponia </a:t>
            </a:r>
            <a:endParaRPr lang="es-MX" dirty="0"/>
          </a:p>
        </p:txBody>
      </p:sp>
      <p:pic>
        <p:nvPicPr>
          <p:cNvPr id="4" name="3 Marcador de contenido" descr="urban_agr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34000" y="1988840"/>
            <a:ext cx="3810000" cy="2543175"/>
          </a:xfrm>
          <a:prstGeom prst="rect">
            <a:avLst/>
          </a:prstGeom>
        </p:spPr>
      </p:pic>
      <p:pic>
        <p:nvPicPr>
          <p:cNvPr id="5" name="4 Imagen" descr="Organopon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980728"/>
            <a:ext cx="5544616" cy="4158461"/>
          </a:xfrm>
          <a:prstGeom prst="rect">
            <a:avLst/>
          </a:prstGeom>
        </p:spPr>
      </p:pic>
      <p:pic>
        <p:nvPicPr>
          <p:cNvPr id="8" name="7 Imagen" descr="ESQUEM~1.JPG"/>
          <p:cNvPicPr>
            <a:picLocks noChangeAspect="1"/>
          </p:cNvPicPr>
          <p:nvPr/>
        </p:nvPicPr>
        <p:blipFill>
          <a:blip r:embed="rId5" cstate="print"/>
          <a:srcRect l="5889" t="7851" r="4337"/>
          <a:stretch>
            <a:fillRect/>
          </a:stretch>
        </p:blipFill>
        <p:spPr>
          <a:xfrm>
            <a:off x="1691680" y="4725144"/>
            <a:ext cx="2736304" cy="2132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				</a:t>
            </a:r>
            <a:r>
              <a:rPr lang="es-MX" dirty="0" err="1" smtClean="0"/>
              <a:t>Acuaponia</a:t>
            </a:r>
            <a:r>
              <a:rPr lang="es-MX" dirty="0" smtClean="0"/>
              <a:t> </a:t>
            </a:r>
            <a:endParaRPr lang="es-MX" dirty="0"/>
          </a:p>
        </p:txBody>
      </p:sp>
      <p:pic>
        <p:nvPicPr>
          <p:cNvPr id="4" name="3 Marcador de contenido" descr="Aquaponics-ecoinvent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168972" cy="4525963"/>
          </a:xfrm>
          <a:prstGeom prst="rect">
            <a:avLst/>
          </a:prstGeom>
        </p:spPr>
      </p:pic>
      <p:pic>
        <p:nvPicPr>
          <p:cNvPr id="5" name="4 Imagen" descr="2ms56h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1268760"/>
            <a:ext cx="3810000" cy="2171700"/>
          </a:xfrm>
          <a:prstGeom prst="rect">
            <a:avLst/>
          </a:prstGeom>
        </p:spPr>
      </p:pic>
      <p:pic>
        <p:nvPicPr>
          <p:cNvPr id="6" name="5 Imagen" descr="2qvupw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1340768"/>
            <a:ext cx="1905000" cy="2276475"/>
          </a:xfrm>
          <a:prstGeom prst="rect">
            <a:avLst/>
          </a:prstGeom>
        </p:spPr>
      </p:pic>
      <p:pic>
        <p:nvPicPr>
          <p:cNvPr id="7" name="6 Imagen" descr="local_river_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57872" y="3617640"/>
            <a:ext cx="3048000" cy="3048000"/>
          </a:xfrm>
          <a:prstGeom prst="rect">
            <a:avLst/>
          </a:prstGeom>
        </p:spPr>
      </p:pic>
      <p:pic>
        <p:nvPicPr>
          <p:cNvPr id="8" name="7 Imagen" descr="localriver.jpg"/>
          <p:cNvPicPr>
            <a:picLocks noChangeAspect="1"/>
          </p:cNvPicPr>
          <p:nvPr/>
        </p:nvPicPr>
        <p:blipFill>
          <a:blip r:embed="rId7" cstate="print"/>
          <a:srcRect l="10240" t="2210"/>
          <a:stretch>
            <a:fillRect/>
          </a:stretch>
        </p:blipFill>
        <p:spPr>
          <a:xfrm>
            <a:off x="5724128" y="3501008"/>
            <a:ext cx="3419872" cy="3185542"/>
          </a:xfrm>
          <a:prstGeom prst="rect">
            <a:avLst/>
          </a:prstGeom>
        </p:spPr>
      </p:pic>
      <p:pic>
        <p:nvPicPr>
          <p:cNvPr id="9" name="8 Imagen" descr="esquema_acuaponia[1]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293096"/>
            <a:ext cx="2630922" cy="2249438"/>
          </a:xfrm>
          <a:prstGeom prst="rect">
            <a:avLst/>
          </a:prstGeom>
        </p:spPr>
      </p:pic>
      <p:pic>
        <p:nvPicPr>
          <p:cNvPr id="10" name="9 Imagen" descr="acuaponic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64088" y="1988840"/>
            <a:ext cx="2381250" cy="3095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Energía nuclear </a:t>
            </a:r>
            <a:endParaRPr lang="es-MX" dirty="0"/>
          </a:p>
        </p:txBody>
      </p:sp>
      <p:pic>
        <p:nvPicPr>
          <p:cNvPr id="4" name="3 Marcador de contenido" descr="ENERGA~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564904"/>
            <a:ext cx="5350892" cy="4525963"/>
          </a:xfrm>
        </p:spPr>
      </p:pic>
      <p:pic>
        <p:nvPicPr>
          <p:cNvPr id="5" name="4 Imagen" descr="energia-nuclea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0"/>
            <a:ext cx="2513856" cy="2513856"/>
          </a:xfrm>
          <a:prstGeom prst="rect">
            <a:avLst/>
          </a:prstGeom>
        </p:spPr>
      </p:pic>
      <p:pic>
        <p:nvPicPr>
          <p:cNvPr id="6" name="5 Imagen" descr="nuclear_hom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0662" y="4065463"/>
            <a:ext cx="3173338" cy="2792537"/>
          </a:xfrm>
          <a:prstGeom prst="rect">
            <a:avLst/>
          </a:prstGeom>
        </p:spPr>
      </p:pic>
      <p:pic>
        <p:nvPicPr>
          <p:cNvPr id="8" name="7 Imagen" descr="Springfield_nuclea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11760" y="1268760"/>
            <a:ext cx="4176464" cy="313234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5338936" cy="1143000"/>
          </a:xfrm>
        </p:spPr>
        <p:txBody>
          <a:bodyPr/>
          <a:lstStyle/>
          <a:p>
            <a:r>
              <a:rPr lang="es-MX" dirty="0" smtClean="0"/>
              <a:t>Chernóbil</a:t>
            </a:r>
            <a:endParaRPr lang="es-MX" dirty="0"/>
          </a:p>
        </p:txBody>
      </p:sp>
      <p:pic>
        <p:nvPicPr>
          <p:cNvPr id="4" name="3 Marcador de contenido" descr="800px-Chernobyl_reactor_clean-up_operatio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352800" y="3066129"/>
            <a:ext cx="2438400" cy="1594104"/>
          </a:xfrm>
        </p:spPr>
      </p:pic>
      <p:pic>
        <p:nvPicPr>
          <p:cNvPr id="5" name="4 Imagen" descr="central-nuclear-de-chernobil-tras-el-incendio-198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10250" y="0"/>
            <a:ext cx="3333750" cy="4152900"/>
          </a:xfrm>
          <a:prstGeom prst="rect">
            <a:avLst/>
          </a:prstGeom>
        </p:spPr>
      </p:pic>
      <p:pic>
        <p:nvPicPr>
          <p:cNvPr id="7" name="6 Imagen" descr="liquidadores_de_chernobi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052736"/>
            <a:ext cx="4905375" cy="3429000"/>
          </a:xfrm>
          <a:prstGeom prst="rect">
            <a:avLst/>
          </a:prstGeom>
        </p:spPr>
      </p:pic>
      <p:pic>
        <p:nvPicPr>
          <p:cNvPr id="8" name="7 Imagen" descr="liquidadores-chernoby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81500" y="3476625"/>
            <a:ext cx="4762500" cy="3381375"/>
          </a:xfrm>
          <a:prstGeom prst="rect">
            <a:avLst/>
          </a:prstGeom>
        </p:spPr>
      </p:pic>
      <p:pic>
        <p:nvPicPr>
          <p:cNvPr id="9" name="8 Imagen" descr="Workers-remove-radioactiv-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229100"/>
            <a:ext cx="4381500" cy="2628900"/>
          </a:xfrm>
          <a:prstGeom prst="rect">
            <a:avLst/>
          </a:prstGeom>
        </p:spPr>
      </p:pic>
      <p:pic>
        <p:nvPicPr>
          <p:cNvPr id="6" name="5 Imagen" descr="chernobil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79912" y="2420888"/>
            <a:ext cx="2828925" cy="21336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525963"/>
          </a:xfrm>
        </p:spPr>
        <p:txBody>
          <a:bodyPr/>
          <a:lstStyle/>
          <a:p>
            <a:pPr lvl="0"/>
            <a:r>
              <a:rPr lang="es-ES" dirty="0">
                <a:solidFill>
                  <a:srgbClr val="84F497"/>
                </a:solidFill>
              </a:rPr>
              <a:t>Descripcion de algunos de los ecosistemas de México</a:t>
            </a:r>
          </a:p>
          <a:p>
            <a:pPr lvl="1"/>
            <a:r>
              <a:rPr lang="es-ES" dirty="0"/>
              <a:t>Desierto </a:t>
            </a:r>
          </a:p>
          <a:p>
            <a:pPr lvl="1"/>
            <a:r>
              <a:rPr lang="es-ES" dirty="0"/>
              <a:t>Selva </a:t>
            </a:r>
          </a:p>
          <a:p>
            <a:pPr lvl="1"/>
            <a:r>
              <a:rPr lang="es-ES" dirty="0"/>
              <a:t>Bosque </a:t>
            </a:r>
          </a:p>
          <a:p>
            <a:pPr>
              <a:buNone/>
            </a:pPr>
            <a:endParaRPr lang="es-ES" dirty="0"/>
          </a:p>
        </p:txBody>
      </p:sp>
      <p:pic>
        <p:nvPicPr>
          <p:cNvPr id="13314" name="Picture 2" descr="http://3.bp.blogspot.com/-ZJRNI4iZWO4/TZnMcne9mLI/AAAAAAAAAA4/7goRhEF4tgk/s1600/sel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764704"/>
            <a:ext cx="3936436" cy="2952328"/>
          </a:xfrm>
          <a:prstGeom prst="rect">
            <a:avLst/>
          </a:prstGeom>
          <a:noFill/>
        </p:spPr>
      </p:pic>
      <p:pic>
        <p:nvPicPr>
          <p:cNvPr id="13316" name="Picture 4" descr="http://2.bp.blogspot.com/_eHiAmfz0NxY/TFW9SLFfP5I/AAAAAAAAA7s/e7QEB7clMkQ/s1600/DESIERTOALTAR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08920"/>
            <a:ext cx="4211960" cy="3107559"/>
          </a:xfrm>
          <a:prstGeom prst="rect">
            <a:avLst/>
          </a:prstGeom>
          <a:noFill/>
        </p:spPr>
      </p:pic>
      <p:pic>
        <p:nvPicPr>
          <p:cNvPr id="13318" name="Picture 6" descr="http://www.fondosgratis.com.mx/archivos/temp/4987/400_1221409278_sendero-bosqu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645024"/>
            <a:ext cx="4176464" cy="3132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332656"/>
            <a:ext cx="4402832" cy="4525963"/>
          </a:xfrm>
        </p:spPr>
        <p:txBody>
          <a:bodyPr>
            <a:normAutofit fontScale="77500" lnSpcReduction="20000"/>
          </a:bodyPr>
          <a:lstStyle/>
          <a:p>
            <a:r>
              <a:rPr lang="es-ES" dirty="0" smtClean="0"/>
              <a:t>Eventos </a:t>
            </a:r>
          </a:p>
          <a:p>
            <a:pPr lvl="0"/>
            <a:r>
              <a:rPr lang="es-ES" dirty="0" smtClean="0"/>
              <a:t>Reforestación manos a la tierra</a:t>
            </a:r>
          </a:p>
          <a:p>
            <a:pPr lvl="0"/>
            <a:r>
              <a:rPr lang="es-ES" dirty="0" smtClean="0"/>
              <a:t>Mesa en reunión de consejo </a:t>
            </a:r>
          </a:p>
          <a:p>
            <a:pPr lvl="0"/>
            <a:r>
              <a:rPr lang="es-ES" dirty="0" smtClean="0"/>
              <a:t>Asistencia al </a:t>
            </a:r>
            <a:r>
              <a:rPr lang="es-ES" dirty="0" err="1" smtClean="0"/>
              <a:t>Pepenafest</a:t>
            </a:r>
            <a:r>
              <a:rPr lang="es-ES" dirty="0" smtClean="0"/>
              <a:t> </a:t>
            </a:r>
          </a:p>
          <a:p>
            <a:pPr lvl="0"/>
            <a:r>
              <a:rPr lang="es-ES" dirty="0" smtClean="0"/>
              <a:t>Asistencia al Día mundial del Medio Ambiente. </a:t>
            </a:r>
          </a:p>
          <a:p>
            <a:pPr lvl="0"/>
            <a:r>
              <a:rPr lang="es-ES" dirty="0" smtClean="0"/>
              <a:t>Reunión informativa. Caravana de Afectados ambientales  </a:t>
            </a:r>
          </a:p>
          <a:p>
            <a:pPr lvl="1"/>
            <a:r>
              <a:rPr lang="es-ES" dirty="0" smtClean="0"/>
              <a:t>Presentación calentamiento global</a:t>
            </a:r>
          </a:p>
          <a:p>
            <a:pPr lvl="1"/>
            <a:r>
              <a:rPr lang="es-ES" dirty="0" smtClean="0"/>
              <a:t>COP. 16</a:t>
            </a:r>
          </a:p>
          <a:p>
            <a:pPr lvl="1"/>
            <a:r>
              <a:rPr lang="es-ES" dirty="0" smtClean="0"/>
              <a:t>Dirección del evento </a:t>
            </a:r>
          </a:p>
          <a:p>
            <a:endParaRPr lang="es-ES" dirty="0"/>
          </a:p>
        </p:txBody>
      </p:sp>
      <p:pic>
        <p:nvPicPr>
          <p:cNvPr id="4" name="Picture 4" descr="http://pepenafest.org/wp-content/uploads/cart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60648"/>
            <a:ext cx="3693514" cy="5544616"/>
          </a:xfrm>
          <a:prstGeom prst="rect">
            <a:avLst/>
          </a:prstGeom>
          <a:noFill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149080"/>
            <a:ext cx="3490428" cy="2528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49" name="Picture 1" descr="C:\Users\yo\Documents\deforoto\harry pu y otros\P1310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242646"/>
            <a:ext cx="8376931" cy="62826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lnSpcReduction="10000"/>
          </a:bodyPr>
          <a:lstStyle/>
          <a:p>
            <a:pPr lvl="0"/>
            <a:r>
              <a:rPr lang="es-ES" dirty="0" smtClean="0"/>
              <a:t>Visita </a:t>
            </a:r>
            <a:r>
              <a:rPr lang="es-ES" dirty="0"/>
              <a:t>a los invernaderos de la magdalena contreras .</a:t>
            </a:r>
          </a:p>
          <a:p>
            <a:pPr lvl="0"/>
            <a:r>
              <a:rPr lang="es-ES" dirty="0" smtClean="0"/>
              <a:t>Lectura  </a:t>
            </a:r>
            <a:r>
              <a:rPr lang="es-ES" dirty="0"/>
              <a:t>de la carta por el derecho a  la ciudad y el artículo escrito de la descripcion del PCPGSH.</a:t>
            </a:r>
          </a:p>
          <a:p>
            <a:pPr lvl="0">
              <a:buNone/>
            </a:pPr>
            <a:r>
              <a:rPr lang="es-ES" dirty="0"/>
              <a:t> </a:t>
            </a:r>
          </a:p>
          <a:p>
            <a:pPr lvl="0"/>
            <a:r>
              <a:rPr lang="es-ES" dirty="0"/>
              <a:t>Eventos del PCPGSH</a:t>
            </a:r>
          </a:p>
          <a:p>
            <a:pPr lvl="1"/>
            <a:r>
              <a:rPr lang="es-ES" dirty="0"/>
              <a:t>Evento de Niños </a:t>
            </a:r>
          </a:p>
          <a:p>
            <a:pPr lvl="1"/>
            <a:r>
              <a:rPr lang="es-ES" dirty="0"/>
              <a:t>Evento para mujeres </a:t>
            </a:r>
          </a:p>
          <a:p>
            <a:pPr lvl="1"/>
            <a:r>
              <a:rPr lang="es-ES" dirty="0"/>
              <a:t>Evento de Jóvenes</a:t>
            </a:r>
          </a:p>
          <a:p>
            <a:pPr lvl="1"/>
            <a:r>
              <a:rPr lang="es-ES" dirty="0"/>
              <a:t>Evento para adultos mayores (a realizarse) </a:t>
            </a:r>
          </a:p>
          <a:p>
            <a:pPr lvl="1"/>
            <a:r>
              <a:rPr lang="es-ES" dirty="0"/>
              <a:t>Preparación de todos los eventos se llevo entre 3 semanas y mes y medio dependiendo del evento. 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1858218"/>
          </a:xfrm>
        </p:spPr>
        <p:txBody>
          <a:bodyPr>
            <a:normAutofit fontScale="90000"/>
          </a:bodyPr>
          <a:lstStyle/>
          <a:p>
            <a:r>
              <a:rPr lang="es-MX" b="1" dirty="0" smtClean="0"/>
              <a:t>Evento de mujeres. PCPGSH</a:t>
            </a:r>
            <a:endParaRPr lang="es-MX" b="1" dirty="0"/>
          </a:p>
        </p:txBody>
      </p:sp>
      <p:pic>
        <p:nvPicPr>
          <p:cNvPr id="1026" name="Picture 2" descr="C:\Users\Annie\AppData\Local\Microsoft\Windows\Temporary Internet Files\Low\Content.IE5\HEYY0M56\evento_de_mujeres_(1)[1]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8587" r="11816"/>
          <a:stretch>
            <a:fillRect/>
          </a:stretch>
        </p:blipFill>
        <p:spPr bwMode="auto">
          <a:xfrm>
            <a:off x="395536" y="260648"/>
            <a:ext cx="4680520" cy="3638934"/>
          </a:xfrm>
          <a:prstGeom prst="rect">
            <a:avLst/>
          </a:prstGeom>
          <a:noFill/>
        </p:spPr>
      </p:pic>
      <p:pic>
        <p:nvPicPr>
          <p:cNvPr id="5" name="Picture 2" descr="C:\Users\Annie\AppData\Local\Microsoft\Windows\Temporary Internet Files\Low\Content.IE5\NOH3Q6V3\evento_de_mujeres_(3)[1].JPG"/>
          <p:cNvPicPr>
            <a:picLocks noChangeAspect="1" noChangeArrowheads="1"/>
          </p:cNvPicPr>
          <p:nvPr/>
        </p:nvPicPr>
        <p:blipFill>
          <a:blip r:embed="rId4" cstate="print"/>
          <a:srcRect t="6996" r="8236"/>
          <a:stretch>
            <a:fillRect/>
          </a:stretch>
        </p:blipFill>
        <p:spPr bwMode="auto">
          <a:xfrm>
            <a:off x="3563888" y="2677296"/>
            <a:ext cx="5321565" cy="40451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r>
              <a:rPr lang="es-ES" dirty="0" smtClean="0"/>
              <a:t>Para cumplir y desarrollar lo planteado por la Carta por el Derecho a la Ciudad, eje del PCPGSH. </a:t>
            </a:r>
          </a:p>
          <a:p>
            <a:r>
              <a:rPr lang="es-ES" dirty="0" smtClean="0"/>
              <a:t>Promover el uso racional de los energéticos. </a:t>
            </a:r>
          </a:p>
          <a:p>
            <a:r>
              <a:rPr lang="es-ES" dirty="0" smtClean="0"/>
              <a:t>Establecer regulaciones urbanas y mecanismos que fomenten: Uso de tecnologías limpias, energía alternativa, reciclamiento de residuos, captación, filtración, cuidado, protección y uso racional de acuíferos.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96136" y="274638"/>
            <a:ext cx="2890664" cy="1786210"/>
          </a:xfrm>
        </p:spPr>
        <p:txBody>
          <a:bodyPr>
            <a:normAutofit fontScale="90000"/>
          </a:bodyPr>
          <a:lstStyle/>
          <a:p>
            <a:r>
              <a:rPr lang="es-MX" b="1" dirty="0" smtClean="0"/>
              <a:t>Evento de mujeres. PCPGSH</a:t>
            </a:r>
            <a:endParaRPr lang="es-MX" b="1" dirty="0"/>
          </a:p>
        </p:txBody>
      </p:sp>
      <p:pic>
        <p:nvPicPr>
          <p:cNvPr id="6" name="Picture 2" descr="C:\Users\Annie\AppData\Local\Microsoft\Windows\Temporary Internet Files\Low\Content.IE5\VIQ46LCM\evento_de_mujeres_(4)[1]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463" t="6996"/>
          <a:stretch>
            <a:fillRect/>
          </a:stretch>
        </p:blipFill>
        <p:spPr bwMode="auto">
          <a:xfrm>
            <a:off x="251520" y="332656"/>
            <a:ext cx="5082553" cy="3672408"/>
          </a:xfrm>
          <a:prstGeom prst="rect">
            <a:avLst/>
          </a:prstGeom>
          <a:noFill/>
        </p:spPr>
      </p:pic>
      <p:pic>
        <p:nvPicPr>
          <p:cNvPr id="7" name="Picture 2" descr="C:\Users\Annie\AppData\Local\Microsoft\Windows\Temporary Internet Files\Low\Content.IE5\VIQ46LCM\evento_de_mujeres_(5)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9885" y="2564904"/>
            <a:ext cx="5266532" cy="39498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5122" name="Picture 2" descr="C:\Users\Annie\AppData\Local\Microsoft\Windows\Temporary Internet Files\Low\Content.IE5\092UXC2R\evento_de_mujeres_(6)[1]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39"/>
            <a:ext cx="4464496" cy="3348373"/>
          </a:xfrm>
          <a:prstGeom prst="rect">
            <a:avLst/>
          </a:prstGeom>
          <a:noFill/>
        </p:spPr>
      </p:pic>
      <p:pic>
        <p:nvPicPr>
          <p:cNvPr id="5" name="Picture 2" descr="C:\Users\Annie\AppData\Local\Microsoft\Windows\Temporary Internet Files\Low\Content.IE5\092UXC2R\evento_mujeres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060848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868144" y="274638"/>
            <a:ext cx="2818656" cy="2578298"/>
          </a:xfrm>
        </p:spPr>
        <p:txBody>
          <a:bodyPr>
            <a:normAutofit/>
          </a:bodyPr>
          <a:lstStyle/>
          <a:p>
            <a:r>
              <a:rPr lang="es-MX" b="1" dirty="0" smtClean="0"/>
              <a:t>Evento de Jóvenes. PCPGSH</a:t>
            </a:r>
            <a:endParaRPr lang="es-MX" b="1" dirty="0"/>
          </a:p>
        </p:txBody>
      </p:sp>
      <p:pic>
        <p:nvPicPr>
          <p:cNvPr id="7170" name="Picture 2" descr="C:\Users\Annie\AppData\Local\Microsoft\Windows\Temporary Internet Files\Low\Content.IE5\NOH3Q6V3\jovenes__(4)[1]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4203" b="8681"/>
          <a:stretch>
            <a:fillRect/>
          </a:stretch>
        </p:blipFill>
        <p:spPr bwMode="auto">
          <a:xfrm>
            <a:off x="179512" y="188640"/>
            <a:ext cx="5177548" cy="4133056"/>
          </a:xfrm>
          <a:prstGeom prst="rect">
            <a:avLst/>
          </a:prstGeom>
          <a:noFill/>
        </p:spPr>
      </p:pic>
      <p:pic>
        <p:nvPicPr>
          <p:cNvPr id="5" name="Picture 2" descr="C:\Users\Annie\AppData\Local\Microsoft\Windows\Temporary Internet Files\Low\Content.IE5\NOH3Q6V3\jovenes__(2)[1].JPG"/>
          <p:cNvPicPr>
            <a:picLocks noChangeAspect="1" noChangeArrowheads="1"/>
          </p:cNvPicPr>
          <p:nvPr/>
        </p:nvPicPr>
        <p:blipFill>
          <a:blip r:embed="rId4" cstate="print"/>
          <a:srcRect t="24497" r="17782"/>
          <a:stretch>
            <a:fillRect/>
          </a:stretch>
        </p:blipFill>
        <p:spPr bwMode="auto">
          <a:xfrm>
            <a:off x="3851920" y="3212976"/>
            <a:ext cx="4961525" cy="34172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9218" name="Picture 2" descr="C:\Users\Annie\AppData\Local\Microsoft\Windows\Temporary Internet Files\Low\Content.IE5\VIQ46LCM\jovenes__(1)[1]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88641"/>
            <a:ext cx="5256584" cy="3942438"/>
          </a:xfrm>
          <a:prstGeom prst="rect">
            <a:avLst/>
          </a:prstGeom>
          <a:noFill/>
        </p:spPr>
      </p:pic>
      <p:pic>
        <p:nvPicPr>
          <p:cNvPr id="5" name="Picture 2" descr="C:\Users\Annie\AppData\Local\Microsoft\Windows\Temporary Internet Files\Low\Content.IE5\VIQ46LCM\jovenes__(4)[1].JPG"/>
          <p:cNvPicPr>
            <a:picLocks noChangeAspect="1" noChangeArrowheads="1"/>
          </p:cNvPicPr>
          <p:nvPr/>
        </p:nvPicPr>
        <p:blipFill>
          <a:blip r:embed="rId4" cstate="print"/>
          <a:srcRect l="11816" t="3814" r="2270" b="13454"/>
          <a:stretch>
            <a:fillRect/>
          </a:stretch>
        </p:blipFill>
        <p:spPr bwMode="auto">
          <a:xfrm>
            <a:off x="3707904" y="2924944"/>
            <a:ext cx="5184576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56176" y="274638"/>
            <a:ext cx="2530624" cy="1143000"/>
          </a:xfrm>
        </p:spPr>
        <p:txBody>
          <a:bodyPr>
            <a:normAutofit fontScale="90000"/>
          </a:bodyPr>
          <a:lstStyle/>
          <a:p>
            <a:r>
              <a:rPr lang="es-MX" b="1" dirty="0" smtClean="0"/>
              <a:t>Evento de niños. PCPGSH</a:t>
            </a:r>
            <a:endParaRPr lang="es-MX" b="1" dirty="0"/>
          </a:p>
        </p:txBody>
      </p:sp>
      <p:pic>
        <p:nvPicPr>
          <p:cNvPr id="11266" name="Picture 2" descr="C:\Users\Annie\AppData\Local\Microsoft\Windows\Temporary Internet Files\Low\Content.IE5\VIQ46LCM\PCPGSH_ev..[1]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1"/>
            <a:ext cx="5376597" cy="4032448"/>
          </a:xfrm>
          <a:prstGeom prst="rect">
            <a:avLst/>
          </a:prstGeom>
          <a:noFill/>
        </p:spPr>
      </p:pic>
      <p:pic>
        <p:nvPicPr>
          <p:cNvPr id="5" name="Picture 2" descr="C:\Users\Annie\AppData\Local\Microsoft\Windows\Temporary Internet Files\Low\Content.IE5\NOH3Q6V3\PCPGSH_ev..[1].JPG"/>
          <p:cNvPicPr>
            <a:picLocks noChangeAspect="1" noChangeArrowheads="1"/>
          </p:cNvPicPr>
          <p:nvPr/>
        </p:nvPicPr>
        <p:blipFill>
          <a:blip r:embed="rId4" cstate="print"/>
          <a:srcRect l="16589" b="726"/>
          <a:stretch>
            <a:fillRect/>
          </a:stretch>
        </p:blipFill>
        <p:spPr bwMode="auto">
          <a:xfrm>
            <a:off x="3707904" y="2060848"/>
            <a:ext cx="5033532" cy="4493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3314" name="Picture 2" descr="C:\Users\Annie\AppData\Local\Microsoft\Windows\Temporary Internet Files\Low\Content.IE5\VIQ46LCM\PCPGSH_ev..[2]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16589" b="15045"/>
          <a:stretch>
            <a:fillRect/>
          </a:stretch>
        </p:blipFill>
        <p:spPr bwMode="auto">
          <a:xfrm>
            <a:off x="251520" y="260648"/>
            <a:ext cx="5033533" cy="3845024"/>
          </a:xfrm>
          <a:prstGeom prst="rect">
            <a:avLst/>
          </a:prstGeom>
          <a:noFill/>
        </p:spPr>
      </p:pic>
      <p:pic>
        <p:nvPicPr>
          <p:cNvPr id="5" name="Picture 2" descr="C:\Users\Annie\AppData\Local\Microsoft\Windows\Temporary Internet Files\Low\Content.IE5\VIQ46LCM\PCPGSH_ev..[3].JPG"/>
          <p:cNvPicPr>
            <a:picLocks noChangeAspect="1" noChangeArrowheads="1"/>
          </p:cNvPicPr>
          <p:nvPr/>
        </p:nvPicPr>
        <p:blipFill>
          <a:blip r:embed="rId4" cstate="print"/>
          <a:srcRect r="29715" b="13454"/>
          <a:stretch>
            <a:fillRect/>
          </a:stretch>
        </p:blipFill>
        <p:spPr bwMode="auto">
          <a:xfrm>
            <a:off x="4283968" y="2514927"/>
            <a:ext cx="4529477" cy="4183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1" dirty="0">
                <a:solidFill>
                  <a:srgbClr val="84F497"/>
                </a:solidFill>
              </a:rPr>
              <a:t>Que dificultades ha encontrado y como las han </a:t>
            </a:r>
            <a:r>
              <a:rPr lang="es-MX" b="1" dirty="0" smtClean="0">
                <a:solidFill>
                  <a:srgbClr val="84F497"/>
                </a:solidFill>
              </a:rPr>
              <a:t>superado</a:t>
            </a:r>
            <a:endParaRPr lang="es-ES" dirty="0">
              <a:solidFill>
                <a:srgbClr val="84F497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dirty="0"/>
              <a:t>Inasistencia</a:t>
            </a:r>
          </a:p>
          <a:p>
            <a:r>
              <a:rPr lang="es-ES" dirty="0" smtClean="0"/>
              <a:t>poca </a:t>
            </a:r>
            <a:r>
              <a:rPr lang="es-ES" dirty="0"/>
              <a:t>participación </a:t>
            </a:r>
          </a:p>
          <a:p>
            <a:r>
              <a:rPr lang="es-ES" dirty="0"/>
              <a:t>Poca iniciativa ( se ha resuelto con el tiempo)</a:t>
            </a:r>
          </a:p>
          <a:p>
            <a:r>
              <a:rPr lang="es-ES" dirty="0"/>
              <a:t>Hay compañeros que dicen mentiras. </a:t>
            </a:r>
          </a:p>
          <a:p>
            <a:r>
              <a:rPr lang="es-ES" dirty="0"/>
              <a:t>No todos participan de la misma manera. </a:t>
            </a:r>
          </a:p>
          <a:p>
            <a:r>
              <a:rPr lang="es-ES" dirty="0"/>
              <a:t>Paternalismo </a:t>
            </a:r>
          </a:p>
          <a:p>
            <a:r>
              <a:rPr lang="es-ES" dirty="0"/>
              <a:t>Falta delegar funciones en ocasiones </a:t>
            </a:r>
          </a:p>
          <a:p>
            <a:r>
              <a:rPr lang="es-ES" dirty="0"/>
              <a:t>Compañeros han tratado de romper  el trabajo de la comisión </a:t>
            </a:r>
          </a:p>
          <a:p>
            <a:r>
              <a:rPr lang="es-ES" dirty="0"/>
              <a:t>Poca participación en las actividades de salida</a:t>
            </a:r>
          </a:p>
          <a:p>
            <a:r>
              <a:rPr lang="es-ES" dirty="0"/>
              <a:t>Poca participación en las actividades fuera de la comisión, como organización, ir a consejo o juntas de asesores por el horario. 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84F497"/>
                </a:solidFill>
              </a:rPr>
              <a:t>Soluciones</a:t>
            </a:r>
            <a:endParaRPr lang="es-ES" b="1" dirty="0">
              <a:solidFill>
                <a:srgbClr val="84F497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dirty="0" smtClean="0"/>
              <a:t>Generando confianza al interior de la comisión</a:t>
            </a:r>
          </a:p>
          <a:p>
            <a:r>
              <a:rPr lang="es-ES" dirty="0" smtClean="0"/>
              <a:t>Interesándose por las inquietudes personales</a:t>
            </a:r>
          </a:p>
          <a:p>
            <a:r>
              <a:rPr lang="es-ES" dirty="0" smtClean="0"/>
              <a:t>Invitando a que las personas expresen sus interese e inquietudes para determinar el rumbo del trabajo</a:t>
            </a:r>
          </a:p>
          <a:p>
            <a:r>
              <a:rPr lang="es-ES" dirty="0" smtClean="0"/>
              <a:t>Procurar no presionar para generar la participación</a:t>
            </a:r>
          </a:p>
          <a:p>
            <a:r>
              <a:rPr lang="es-ES" dirty="0" smtClean="0"/>
              <a:t>Estar abiertos a cualquier opinión, y discutirlo en grupo </a:t>
            </a:r>
          </a:p>
          <a:p>
            <a:r>
              <a:rPr lang="es-ES" dirty="0" smtClean="0"/>
              <a:t>Considerar a todos para la toma de decisiones</a:t>
            </a:r>
          </a:p>
          <a:p>
            <a:r>
              <a:rPr lang="es-ES" dirty="0" smtClean="0"/>
              <a:t>Establecer una dinámica de plenaria donde la mayoría decide. </a:t>
            </a:r>
          </a:p>
          <a:p>
            <a:r>
              <a:rPr lang="es-ES" dirty="0" smtClean="0"/>
              <a:t>Desarrollo de canales comunicación:</a:t>
            </a:r>
          </a:p>
          <a:p>
            <a:r>
              <a:rPr lang="es-ES" dirty="0" smtClean="0"/>
              <a:t>Teléfono de contacto. (</a:t>
            </a:r>
            <a:r>
              <a:rPr lang="es-ES" dirty="0" err="1" smtClean="0"/>
              <a:t>info</a:t>
            </a:r>
            <a:r>
              <a:rPr lang="es-ES" dirty="0" smtClean="0"/>
              <a:t>. Actividades posteriores) </a:t>
            </a:r>
          </a:p>
          <a:p>
            <a:r>
              <a:rPr lang="es-ES" dirty="0" smtClean="0"/>
              <a:t>Herramientas WEB: correo, </a:t>
            </a:r>
            <a:r>
              <a:rPr lang="es-ES" dirty="0" err="1" smtClean="0"/>
              <a:t>facebook</a:t>
            </a:r>
            <a:r>
              <a:rPr lang="es-ES" dirty="0" smtClean="0"/>
              <a:t>. 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solidFill>
                  <a:srgbClr val="84F497"/>
                </a:solidFill>
              </a:rPr>
              <a:t>Actualmente</a:t>
            </a:r>
            <a:endParaRPr lang="es-ES" b="1" dirty="0">
              <a:solidFill>
                <a:srgbClr val="84F497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dirty="0"/>
              <a:t>En los últimos 3 meses se han realizado básicamente la preparación para lo eventos del PCPGSH, de niños jóvenes mujeres y adultos mayores realizados en diferentes fechas en el distrito federal. Además de la lectura de los documentos del Proyecto y La carta por el derecho a  la Ciudad. </a:t>
            </a:r>
            <a:endParaRPr lang="es-ES" dirty="0"/>
          </a:p>
          <a:p>
            <a:endParaRPr lang="es-ES" dirty="0"/>
          </a:p>
          <a:p>
            <a:r>
              <a:rPr lang="es-MX" dirty="0"/>
              <a:t>Se preparan actividades que quedaron pendientes del plan de trabajo que se esperan realizar a la brevedad.  </a:t>
            </a:r>
            <a:endParaRPr lang="es-ES" dirty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5266928" cy="5257800"/>
          </a:xfrm>
        </p:spPr>
        <p:txBody>
          <a:bodyPr>
            <a:normAutofit lnSpcReduction="10000"/>
          </a:bodyPr>
          <a:lstStyle/>
          <a:p>
            <a:r>
              <a:rPr lang="es-ES" dirty="0"/>
              <a:t>Taller de cómputo para aprender a usar básicamente la computadora</a:t>
            </a:r>
          </a:p>
          <a:p>
            <a:r>
              <a:rPr lang="es-ES" dirty="0"/>
              <a:t>Siembra de Setas</a:t>
            </a:r>
          </a:p>
          <a:p>
            <a:r>
              <a:rPr lang="es-ES" dirty="0"/>
              <a:t>Análisis de leyes ambientales del DF y Gobierno Federal </a:t>
            </a:r>
          </a:p>
          <a:p>
            <a:r>
              <a:rPr lang="es-ES" dirty="0" smtClean="0"/>
              <a:t>Visitas </a:t>
            </a:r>
            <a:r>
              <a:rPr lang="es-ES" dirty="0"/>
              <a:t>a jardines botánicos </a:t>
            </a:r>
            <a:endParaRPr lang="es-ES" dirty="0" smtClean="0"/>
          </a:p>
          <a:p>
            <a:pPr>
              <a:buNone/>
            </a:pPr>
            <a:r>
              <a:rPr lang="es-ES" dirty="0" smtClean="0"/>
              <a:t>en </a:t>
            </a:r>
            <a:r>
              <a:rPr lang="es-ES" dirty="0"/>
              <a:t>Chapultepec y Ciudad Universitaria</a:t>
            </a:r>
          </a:p>
          <a:p>
            <a:endParaRPr lang="es-ES" dirty="0"/>
          </a:p>
        </p:txBody>
      </p:sp>
      <p:pic>
        <p:nvPicPr>
          <p:cNvPr id="36866" name="Picture 2" descr="http://www.espacioblog.com/myfiles/forestman/dic07pleurotusl.jpg?Expires=1314223200&amp;Signature=IhvkO2MQ~19I0tjGHbPuewh64GkOVdzDk3wuqEgmaK2L2M1yS0w0iHVLGFZwjyRcLLVGiPmK5WVqwwMWxzvcn~Pxi13vpL0KrsXx0LUqtmE433FIOJGJ5g7mQy5Ep32fxyTTHme~fhvBi-Zt4fipDV1Fh513fjFCf9LHh-bEggY_&amp;Key-Pair-Id=APKAJYN3LZI5CG46B7AA&amp;Policy=eyJTdGF0ZW1lbnQiOlt7IlJlc291cmNlIjoiaHR0cDovL2QzZHM0b3k3ZzF3cnFxLmNsb3VkZnJvbnQubmV0L2ZvcmVzdG1hbi9teWZpbGVzL2RpYzA3cGxldXJvdHVzbC5qcGciLCJDb25kaXRpb24iOnsiRGF0ZUxlc3NUaGFuIjp7IkFXUzpFcG9jaFRpbWUiOjEzMTQyMjMyMDB9fX1dfQ_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764704"/>
            <a:ext cx="2823989" cy="1548211"/>
          </a:xfrm>
          <a:prstGeom prst="rect">
            <a:avLst/>
          </a:prstGeom>
          <a:noFill/>
        </p:spPr>
      </p:pic>
      <p:pic>
        <p:nvPicPr>
          <p:cNvPr id="36870" name="Picture 6" descr="http://4.bp.blogspot.com/_JclLpoXofKo/RteuDAmW0VI/AAAAAAAAABU/49jKzVU7fX8/s320/jardin_botanico_de_la_unam_oasis_de_belleza_natural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276872"/>
            <a:ext cx="3168352" cy="2498124"/>
          </a:xfrm>
          <a:prstGeom prst="rect">
            <a:avLst/>
          </a:prstGeom>
          <a:noFill/>
        </p:spPr>
      </p:pic>
      <p:pic>
        <p:nvPicPr>
          <p:cNvPr id="8" name="Picture 6" descr="http://www.sma.df.gob.mx/sma/images/noticias/gde/compilac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6490" y="4293096"/>
            <a:ext cx="2225431" cy="2564904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rgbClr val="92D050"/>
                </a:solidFill>
              </a:rPr>
              <a:t>Cuáles son las actividades </a:t>
            </a:r>
            <a:r>
              <a:rPr lang="es-MX" b="1" dirty="0" smtClean="0">
                <a:solidFill>
                  <a:srgbClr val="92D050"/>
                </a:solidFill>
              </a:rPr>
              <a:t>previstas </a:t>
            </a:r>
            <a:r>
              <a:rPr lang="es-MX" b="1" dirty="0">
                <a:solidFill>
                  <a:srgbClr val="92D050"/>
                </a:solidFill>
              </a:rPr>
              <a:t>hasta 2012 </a:t>
            </a:r>
            <a:r>
              <a:rPr lang="es-ES" b="1" dirty="0"/>
              <a:t/>
            </a:r>
            <a:br>
              <a:rPr lang="es-ES" b="1" dirty="0"/>
            </a:b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solidFill>
                  <a:srgbClr val="84F497"/>
                </a:solidFill>
              </a:rPr>
              <a:t>Somos: </a:t>
            </a:r>
            <a:endParaRPr lang="es-ES" dirty="0">
              <a:solidFill>
                <a:srgbClr val="84F497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/>
          <a:lstStyle/>
          <a:p>
            <a:r>
              <a:rPr lang="es-MX" dirty="0"/>
              <a:t>Personas integrantes del PCPGSH, que por voluntad propia o por </a:t>
            </a:r>
            <a:r>
              <a:rPr lang="es-MX" b="1" dirty="0"/>
              <a:t>requerimiento</a:t>
            </a:r>
            <a:r>
              <a:rPr lang="es-MX" dirty="0"/>
              <a:t> se han </a:t>
            </a:r>
            <a:r>
              <a:rPr lang="es-MX" dirty="0" smtClean="0"/>
              <a:t>acercado </a:t>
            </a:r>
            <a:r>
              <a:rPr lang="es-MX" dirty="0"/>
              <a:t>al trabajo </a:t>
            </a:r>
            <a:r>
              <a:rPr lang="es-MX" dirty="0" smtClean="0"/>
              <a:t>de esta comisión</a:t>
            </a:r>
            <a:r>
              <a:rPr lang="es-MX" dirty="0"/>
              <a:t>. Actualmente un numero oscilante de hasta 25 personas.  </a:t>
            </a:r>
            <a:endParaRPr lang="es-ES" dirty="0"/>
          </a:p>
          <a:p>
            <a:endParaRPr lang="es-ES" dirty="0"/>
          </a:p>
        </p:txBody>
      </p:sp>
      <p:pic>
        <p:nvPicPr>
          <p:cNvPr id="4" name="Picture 2" descr="C:\Users\Annie\AppData\Local\Microsoft\Windows\Temporary Internet Files\Low\Content.IE5\NOH3Q6V3\PCPGSH_ev..[1].JPG"/>
          <p:cNvPicPr>
            <a:picLocks noChangeAspect="1" noChangeArrowheads="1"/>
          </p:cNvPicPr>
          <p:nvPr/>
        </p:nvPicPr>
        <p:blipFill>
          <a:blip r:embed="rId3" cstate="print"/>
          <a:srcRect l="16589" b="726"/>
          <a:stretch>
            <a:fillRect/>
          </a:stretch>
        </p:blipFill>
        <p:spPr bwMode="auto">
          <a:xfrm>
            <a:off x="251520" y="3451335"/>
            <a:ext cx="3816424" cy="3406665"/>
          </a:xfrm>
          <a:prstGeom prst="rect">
            <a:avLst/>
          </a:prstGeom>
          <a:noFill/>
        </p:spPr>
      </p:pic>
      <p:pic>
        <p:nvPicPr>
          <p:cNvPr id="5" name="Picture 2" descr="C:\Users\Annie\AppData\Local\Microsoft\Windows\Temporary Internet Files\Low\Content.IE5\VIQ46LCM\jovenes__(1)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401616"/>
            <a:ext cx="4608512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"/>
            <a:ext cx="5400600" cy="4077072"/>
          </a:xfrm>
        </p:spPr>
        <p:txBody>
          <a:bodyPr>
            <a:normAutofit fontScale="70000" lnSpcReduction="20000"/>
          </a:bodyPr>
          <a:lstStyle/>
          <a:p>
            <a:r>
              <a:rPr lang="es-ES" sz="3600" dirty="0" smtClean="0"/>
              <a:t>Asistencia a Curso de uso práctico de caracoles.</a:t>
            </a:r>
          </a:p>
          <a:p>
            <a:r>
              <a:rPr lang="es-ES" sz="3600" dirty="0" smtClean="0"/>
              <a:t>Visita a compostero en Xochimilco. </a:t>
            </a:r>
          </a:p>
          <a:p>
            <a:r>
              <a:rPr lang="es-ES" sz="3600" dirty="0" smtClean="0"/>
              <a:t>Taller de líderes. </a:t>
            </a:r>
          </a:p>
          <a:p>
            <a:r>
              <a:rPr lang="es-ES" sz="3600" dirty="0" smtClean="0"/>
              <a:t>Taller  cómo funciona el proyecto, organigrama y trabajo en el INVI</a:t>
            </a:r>
          </a:p>
          <a:p>
            <a:r>
              <a:rPr lang="es-ES" sz="3600" dirty="0" smtClean="0"/>
              <a:t>Desarrollo y trabajo en Azoteas verdes. </a:t>
            </a:r>
          </a:p>
          <a:p>
            <a:r>
              <a:rPr lang="es-ES" sz="3600" dirty="0" smtClean="0"/>
              <a:t>Aplicación de </a:t>
            </a:r>
            <a:r>
              <a:rPr lang="es-ES" sz="3600" dirty="0" err="1" smtClean="0"/>
              <a:t>Acuaponia</a:t>
            </a:r>
            <a:endParaRPr lang="es-ES" sz="3600" dirty="0" smtClean="0"/>
          </a:p>
          <a:p>
            <a:r>
              <a:rPr lang="es-ES" sz="3600" dirty="0" smtClean="0"/>
              <a:t>Taller de cómo hablar en público</a:t>
            </a:r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48130" name="Picture 2" descr="http://unacarreradefondo.blogspot.es/img/caraco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6821" y="1412776"/>
            <a:ext cx="3297179" cy="2186905"/>
          </a:xfrm>
          <a:prstGeom prst="rect">
            <a:avLst/>
          </a:prstGeom>
          <a:noFill/>
        </p:spPr>
      </p:pic>
      <p:pic>
        <p:nvPicPr>
          <p:cNvPr id="48132" name="Picture 4" descr="http://psicologia.laguia2000.com/wp-content/uploads/2010/09/miedo-a-hablar-en-p%C3%BAblic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08334"/>
            <a:ext cx="3059832" cy="3049666"/>
          </a:xfrm>
          <a:prstGeom prst="rect">
            <a:avLst/>
          </a:prstGeom>
          <a:noFill/>
        </p:spPr>
      </p:pic>
      <p:pic>
        <p:nvPicPr>
          <p:cNvPr id="8" name="Picture 8" descr="http://www.circuloverde.com.mx/artman2/uploads/1/Loreal_Compost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811116"/>
            <a:ext cx="4248472" cy="3046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s-MX" b="1" dirty="0" smtClean="0">
                <a:solidFill>
                  <a:srgbClr val="84F497"/>
                </a:solidFill>
              </a:rPr>
              <a:t>Principales </a:t>
            </a:r>
            <a:r>
              <a:rPr lang="es-MX" b="1" dirty="0">
                <a:solidFill>
                  <a:srgbClr val="84F497"/>
                </a:solidFill>
              </a:rPr>
              <a:t>responsabilidades y tareas </a:t>
            </a:r>
            <a:r>
              <a:rPr lang="es-ES" b="1" dirty="0"/>
              <a:t/>
            </a:r>
            <a:br>
              <a:rPr lang="es-ES" b="1" dirty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MX" dirty="0" smtClean="0"/>
              <a:t>Desarrollar, entender y aprender sobre: </a:t>
            </a:r>
          </a:p>
          <a:p>
            <a:r>
              <a:rPr lang="es-MX" dirty="0" smtClean="0"/>
              <a:t>Manejo </a:t>
            </a:r>
            <a:r>
              <a:rPr lang="es-MX" dirty="0"/>
              <a:t>sustentable y responsable de los recursos naturales y energéticos de la ciudad y su entorno. </a:t>
            </a:r>
            <a:endParaRPr lang="es-ES" dirty="0"/>
          </a:p>
          <a:p>
            <a:endParaRPr lang="es-ES" dirty="0"/>
          </a:p>
          <a:p>
            <a:r>
              <a:rPr lang="es-MX" dirty="0" smtClean="0"/>
              <a:t>“Se </a:t>
            </a:r>
            <a:r>
              <a:rPr lang="es-MX" dirty="0"/>
              <a:t>estudiara el posible impacto ambiental del proyecto y se incluirán componente a instrumentar en forma progresiva que contribuyan a preservar y mejorar la calidad ambiental del </a:t>
            </a:r>
            <a:r>
              <a:rPr lang="es-MX" dirty="0" smtClean="0"/>
              <a:t>hábitat”</a:t>
            </a:r>
            <a:endParaRPr lang="es-ES" dirty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84F497"/>
                </a:solidFill>
              </a:rPr>
              <a:t>JUSTIFICACIÓN:</a:t>
            </a:r>
            <a:endParaRPr lang="es-ES" b="1" dirty="0">
              <a:solidFill>
                <a:srgbClr val="84F497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ES" dirty="0" smtClean="0"/>
              <a:t>El modo </a:t>
            </a:r>
            <a:r>
              <a:rPr lang="es-ES" dirty="0"/>
              <a:t>de vida actual ha </a:t>
            </a:r>
            <a:r>
              <a:rPr lang="es-ES" dirty="0" smtClean="0"/>
              <a:t>deteriorado </a:t>
            </a:r>
            <a:r>
              <a:rPr lang="es-ES" dirty="0"/>
              <a:t>al medio ambiente en que vivimos, por lo que consideramos importante generar conocimientos, </a:t>
            </a:r>
            <a:r>
              <a:rPr lang="es-ES" dirty="0" smtClean="0"/>
              <a:t>educación </a:t>
            </a:r>
            <a:r>
              <a:rPr lang="es-ES" dirty="0"/>
              <a:t>y conciencia entre </a:t>
            </a:r>
            <a:r>
              <a:rPr lang="es-ES" dirty="0" err="1" smtClean="0"/>
              <a:t>l@s</a:t>
            </a:r>
            <a:r>
              <a:rPr lang="es-ES" dirty="0" smtClean="0"/>
              <a:t> </a:t>
            </a:r>
            <a:r>
              <a:rPr lang="es-ES" dirty="0" err="1" smtClean="0"/>
              <a:t>compañer@s</a:t>
            </a:r>
            <a:r>
              <a:rPr lang="es-ES" dirty="0" smtClean="0"/>
              <a:t> </a:t>
            </a:r>
            <a:r>
              <a:rPr lang="es-ES" dirty="0"/>
              <a:t>del </a:t>
            </a:r>
            <a:r>
              <a:rPr lang="es-ES" dirty="0" smtClean="0"/>
              <a:t>proyecto, </a:t>
            </a:r>
            <a:r>
              <a:rPr lang="es-ES" dirty="0"/>
              <a:t>a fin de que con acciones cotidianas podamos </a:t>
            </a:r>
            <a:r>
              <a:rPr lang="es-ES" dirty="0" smtClean="0"/>
              <a:t>lograr </a:t>
            </a:r>
            <a:r>
              <a:rPr lang="es-ES" dirty="0"/>
              <a:t>que el ambiente sea mejor, más limpio, que tengamos una mejor calidad de vida como seres humanos y un mejor futuro ambiental.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84F497"/>
                </a:solidFill>
              </a:rPr>
              <a:t>Objetivo general</a:t>
            </a:r>
            <a:r>
              <a:rPr lang="es-ES" dirty="0" smtClean="0">
                <a:solidFill>
                  <a:srgbClr val="84F497"/>
                </a:solidFill>
              </a:rPr>
              <a:t>. </a:t>
            </a:r>
            <a:endParaRPr lang="es-ES" dirty="0">
              <a:solidFill>
                <a:srgbClr val="84F497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dirty="0"/>
              <a:t>Impulsar una cultura de respeto y cuidado del medio ambiente </a:t>
            </a:r>
            <a:r>
              <a:rPr lang="es-ES" dirty="0" smtClean="0"/>
              <a:t>entre </a:t>
            </a:r>
            <a:r>
              <a:rPr lang="es-ES" dirty="0" err="1" smtClean="0"/>
              <a:t>tod@s</a:t>
            </a:r>
            <a:r>
              <a:rPr lang="es-ES" dirty="0" smtClean="0"/>
              <a:t> </a:t>
            </a:r>
            <a:r>
              <a:rPr lang="es-ES" dirty="0" err="1" smtClean="0"/>
              <a:t>l@s</a:t>
            </a:r>
            <a:r>
              <a:rPr lang="es-ES" dirty="0" smtClean="0"/>
              <a:t> </a:t>
            </a:r>
            <a:r>
              <a:rPr lang="es-ES" dirty="0" err="1" smtClean="0"/>
              <a:t>compañer@s</a:t>
            </a:r>
            <a:r>
              <a:rPr lang="es-ES" dirty="0" smtClean="0"/>
              <a:t> </a:t>
            </a:r>
            <a:r>
              <a:rPr lang="es-ES" dirty="0"/>
              <a:t>del </a:t>
            </a:r>
            <a:r>
              <a:rPr lang="es-ES" dirty="0" smtClean="0"/>
              <a:t>proyecto, </a:t>
            </a:r>
            <a:r>
              <a:rPr lang="es-ES" dirty="0"/>
              <a:t>nuestras </a:t>
            </a:r>
            <a:r>
              <a:rPr lang="es-ES" dirty="0" smtClean="0"/>
              <a:t>familias y en nuestro nuevo hábitat</a:t>
            </a:r>
          </a:p>
          <a:p>
            <a:pPr algn="just"/>
            <a:r>
              <a:rPr lang="es-ES" dirty="0" smtClean="0"/>
              <a:t> A </a:t>
            </a:r>
            <a:r>
              <a:rPr lang="es-ES" dirty="0"/>
              <a:t>través de acciones </a:t>
            </a:r>
            <a:r>
              <a:rPr lang="es-ES" dirty="0" smtClean="0"/>
              <a:t>informativas, </a:t>
            </a:r>
            <a:r>
              <a:rPr lang="es-ES" dirty="0"/>
              <a:t>reeducativas </a:t>
            </a:r>
            <a:r>
              <a:rPr lang="es-ES" dirty="0" smtClean="0"/>
              <a:t>y concretas.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2996952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s-MX" b="1" dirty="0" smtClean="0">
                <a:solidFill>
                  <a:srgbClr val="84F497"/>
                </a:solidFill>
              </a:rPr>
              <a:t>Avances que hemos </a:t>
            </a:r>
            <a:r>
              <a:rPr lang="es-MX" b="1" dirty="0">
                <a:solidFill>
                  <a:srgbClr val="84F497"/>
                </a:solidFill>
              </a:rPr>
              <a:t>tenido en los últimos 2 años </a:t>
            </a:r>
            <a:r>
              <a:rPr lang="es-ES" b="1" dirty="0"/>
              <a:t/>
            </a:r>
            <a:br>
              <a:rPr lang="es-ES" b="1" dirty="0"/>
            </a:b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0"/>
            <a:ext cx="4618856" cy="11430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Captación de  agua pluvial</a:t>
            </a:r>
            <a:endParaRPr lang="es-MX" dirty="0"/>
          </a:p>
        </p:txBody>
      </p:sp>
      <p:pic>
        <p:nvPicPr>
          <p:cNvPr id="5" name="4 Imagen" descr="agu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980728"/>
            <a:ext cx="3048000" cy="2305050"/>
          </a:xfrm>
          <a:prstGeom prst="rect">
            <a:avLst/>
          </a:prstGeom>
        </p:spPr>
      </p:pic>
      <p:pic>
        <p:nvPicPr>
          <p:cNvPr id="6" name="5 Imagen" descr="esquema%20DEFINITIV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3356992"/>
            <a:ext cx="4572638" cy="3677163"/>
          </a:xfrm>
          <a:prstGeom prst="rect">
            <a:avLst/>
          </a:prstGeom>
        </p:spPr>
      </p:pic>
      <p:pic>
        <p:nvPicPr>
          <p:cNvPr id="7" name="6 Imagen" descr="riego_aspersion_ganader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12776"/>
            <a:ext cx="4826482" cy="2232248"/>
          </a:xfrm>
          <a:prstGeom prst="rect">
            <a:avLst/>
          </a:prstGeom>
        </p:spPr>
      </p:pic>
      <p:pic>
        <p:nvPicPr>
          <p:cNvPr id="8" name="7 Imagen" descr="viu1241230257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717032"/>
            <a:ext cx="4383947" cy="3287960"/>
          </a:xfrm>
          <a:prstGeom prst="rect">
            <a:avLst/>
          </a:prstGeom>
        </p:spPr>
      </p:pic>
      <p:pic>
        <p:nvPicPr>
          <p:cNvPr id="10" name="9 Imagen" descr="viu1241230257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570040"/>
            <a:ext cx="4383947" cy="32879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écnico">
  <a:themeElements>
    <a:clrScheme name="Técnico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écnico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écnic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300</TotalTime>
  <Words>865</Words>
  <Application>Microsoft Office PowerPoint</Application>
  <PresentationFormat>Presentación en pantalla (4:3)</PresentationFormat>
  <Paragraphs>146</Paragraphs>
  <Slides>40</Slides>
  <Notes>40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1" baseType="lpstr">
      <vt:lpstr>Técnico</vt:lpstr>
      <vt:lpstr>Proyecto Comunitario de Producción y Gestión Social del Hábitat.  PCPGSH  </vt:lpstr>
      <vt:lpstr>¿Por qué la Comisión de Medio Ambiente? </vt:lpstr>
      <vt:lpstr>Diapositiva 3</vt:lpstr>
      <vt:lpstr>Somos: </vt:lpstr>
      <vt:lpstr>Principales responsabilidades y tareas  </vt:lpstr>
      <vt:lpstr>JUSTIFICACIÓN:</vt:lpstr>
      <vt:lpstr>Objetivo general. </vt:lpstr>
      <vt:lpstr>Avances que hemos tenido en los últimos 2 años  </vt:lpstr>
      <vt:lpstr>Captación de  agua pluvial</vt:lpstr>
      <vt:lpstr>Triple R </vt:lpstr>
      <vt:lpstr>Tratamiento de Residuos sólidos</vt:lpstr>
      <vt:lpstr>Ahorro de  agua </vt:lpstr>
      <vt:lpstr>Utilización de materiales de reciclaje </vt:lpstr>
      <vt:lpstr>Animales en peligro de extinción </vt:lpstr>
      <vt:lpstr>Animales endémicos </vt:lpstr>
      <vt:lpstr>Calentadores solares</vt:lpstr>
      <vt:lpstr>Celdas fotovoltaicas</vt:lpstr>
      <vt:lpstr>Biodigestores </vt:lpstr>
      <vt:lpstr>Azoteas verdes</vt:lpstr>
      <vt:lpstr>Hidroponia </vt:lpstr>
      <vt:lpstr>Organoponia </vt:lpstr>
      <vt:lpstr>    Acuaponia </vt:lpstr>
      <vt:lpstr>Energía nuclear </vt:lpstr>
      <vt:lpstr>Chernóbil</vt:lpstr>
      <vt:lpstr>Diapositiva 25</vt:lpstr>
      <vt:lpstr>Diapositiva 26</vt:lpstr>
      <vt:lpstr>Diapositiva 27</vt:lpstr>
      <vt:lpstr>Diapositiva 28</vt:lpstr>
      <vt:lpstr>Evento de mujeres. PCPGSH</vt:lpstr>
      <vt:lpstr>Evento de mujeres. PCPGSH</vt:lpstr>
      <vt:lpstr>Diapositiva 31</vt:lpstr>
      <vt:lpstr>Evento de Jóvenes. PCPGSH</vt:lpstr>
      <vt:lpstr>Diapositiva 33</vt:lpstr>
      <vt:lpstr>Evento de niños. PCPGSH</vt:lpstr>
      <vt:lpstr>Diapositiva 35</vt:lpstr>
      <vt:lpstr>Que dificultades ha encontrado y como las han superado</vt:lpstr>
      <vt:lpstr>Soluciones</vt:lpstr>
      <vt:lpstr>Actualmente</vt:lpstr>
      <vt:lpstr>Cuáles son las actividades previstas hasta 2012  </vt:lpstr>
      <vt:lpstr>Diapositiva 40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Comunitario de Producción y Gestión Social del Hábitat.  PCPGSH</dc:title>
  <dc:creator>yo</dc:creator>
  <cp:lastModifiedBy>raquel</cp:lastModifiedBy>
  <cp:revision>35</cp:revision>
  <dcterms:created xsi:type="dcterms:W3CDTF">2011-08-04T17:45:39Z</dcterms:created>
  <dcterms:modified xsi:type="dcterms:W3CDTF">2011-08-05T17:37:58Z</dcterms:modified>
</cp:coreProperties>
</file>